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93" r:id="rId1"/>
  </p:sldMasterIdLst>
  <p:notesMasterIdLst>
    <p:notesMasterId r:id="rId26"/>
  </p:notesMasterIdLst>
  <p:handoutMasterIdLst>
    <p:handoutMasterId r:id="rId27"/>
  </p:handoutMasterIdLst>
  <p:sldIdLst>
    <p:sldId id="257" r:id="rId2"/>
    <p:sldId id="346" r:id="rId3"/>
    <p:sldId id="347" r:id="rId4"/>
    <p:sldId id="348" r:id="rId5"/>
    <p:sldId id="349" r:id="rId6"/>
    <p:sldId id="350" r:id="rId7"/>
    <p:sldId id="351" r:id="rId8"/>
    <p:sldId id="357" r:id="rId9"/>
    <p:sldId id="352" r:id="rId10"/>
    <p:sldId id="353" r:id="rId11"/>
    <p:sldId id="355" r:id="rId12"/>
    <p:sldId id="358" r:id="rId13"/>
    <p:sldId id="359" r:id="rId14"/>
    <p:sldId id="360" r:id="rId15"/>
    <p:sldId id="361" r:id="rId16"/>
    <p:sldId id="368" r:id="rId17"/>
    <p:sldId id="362" r:id="rId18"/>
    <p:sldId id="363" r:id="rId19"/>
    <p:sldId id="364" r:id="rId20"/>
    <p:sldId id="342" r:id="rId21"/>
    <p:sldId id="365" r:id="rId22"/>
    <p:sldId id="366" r:id="rId23"/>
    <p:sldId id="367" r:id="rId24"/>
    <p:sldId id="369" r:id="rId25"/>
  </p:sldIdLst>
  <p:sldSz cx="9144000" cy="6858000" type="screen4x3"/>
  <p:notesSz cx="6718300" cy="10121900"/>
  <p:custDataLst>
    <p:tags r:id="rId28"/>
  </p:custDataLst>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pitchFamily="64" charset="-128"/>
        <a:cs typeface="+mn-cs"/>
      </a:defRPr>
    </a:lvl5pPr>
    <a:lvl6pPr marL="2286000" algn="l" defTabSz="914400" rtl="0" eaLnBrk="1" latinLnBrk="0" hangingPunct="1">
      <a:defRPr sz="2400" kern="1200">
        <a:solidFill>
          <a:schemeClr val="tx1"/>
        </a:solidFill>
        <a:latin typeface="Arial" charset="0"/>
        <a:ea typeface="ＭＳ Ｐゴシック" pitchFamily="64" charset="-128"/>
        <a:cs typeface="+mn-cs"/>
      </a:defRPr>
    </a:lvl6pPr>
    <a:lvl7pPr marL="2743200" algn="l" defTabSz="914400" rtl="0" eaLnBrk="1" latinLnBrk="0" hangingPunct="1">
      <a:defRPr sz="2400" kern="1200">
        <a:solidFill>
          <a:schemeClr val="tx1"/>
        </a:solidFill>
        <a:latin typeface="Arial" charset="0"/>
        <a:ea typeface="ＭＳ Ｐゴシック" pitchFamily="64" charset="-128"/>
        <a:cs typeface="+mn-cs"/>
      </a:defRPr>
    </a:lvl7pPr>
    <a:lvl8pPr marL="3200400" algn="l" defTabSz="914400" rtl="0" eaLnBrk="1" latinLnBrk="0" hangingPunct="1">
      <a:defRPr sz="2400" kern="1200">
        <a:solidFill>
          <a:schemeClr val="tx1"/>
        </a:solidFill>
        <a:latin typeface="Arial" charset="0"/>
        <a:ea typeface="ＭＳ Ｐゴシック" pitchFamily="64" charset="-128"/>
        <a:cs typeface="+mn-cs"/>
      </a:defRPr>
    </a:lvl8pPr>
    <a:lvl9pPr marL="3657600" algn="l" defTabSz="914400" rtl="0" eaLnBrk="1" latinLnBrk="0" hangingPunct="1">
      <a:defRPr sz="2400" kern="1200">
        <a:solidFill>
          <a:schemeClr val="tx1"/>
        </a:solidFill>
        <a:latin typeface="Arial" charset="0"/>
        <a:ea typeface="ＭＳ Ｐゴシック" pitchFamily="64" charset="-128"/>
        <a:cs typeface="+mn-cs"/>
      </a:defRPr>
    </a:lvl9pPr>
  </p:defaultTextStyle>
  <p:extLst>
    <p:ext uri="{521415D9-36F7-43E2-AB2F-B90AF26B5E84}">
      <p14:sectionLst xmlns:p14="http://schemas.microsoft.com/office/powerpoint/2010/main" xmlns="">
        <p14:section name="Default Section" id="{3D20A968-BEC9-49C8-9D78-262773739890}">
          <p14:sldIdLst>
            <p14:sldId id="257"/>
          </p14:sldIdLst>
        </p14:section>
        <p14:section name="Architectural Views" id="{88B8CF66-2522-4C01-85E8-AA986024E54B}">
          <p14:sldIdLst>
            <p14:sldId id="346"/>
            <p14:sldId id="347"/>
            <p14:sldId id="348"/>
            <p14:sldId id="349"/>
            <p14:sldId id="350"/>
            <p14:sldId id="351"/>
          </p14:sldIdLst>
        </p14:section>
        <p14:section name="Architectural Patterns" id="{CF66CC4D-FFFC-4B86-8C41-F76F1D75F56E}">
          <p14:sldIdLst>
            <p14:sldId id="357"/>
          </p14:sldIdLst>
        </p14:section>
        <p14:section name="Layered Arch" id="{6ED9069E-AD96-4FBA-AE5D-978316BC6702}">
          <p14:sldIdLst>
            <p14:sldId id="352"/>
            <p14:sldId id="353"/>
            <p14:sldId id="355"/>
            <p14:sldId id="358"/>
          </p14:sldIdLst>
        </p14:section>
        <p14:section name="Repository Arch" id="{E586D79D-CCDB-46F2-9D5C-AD910F22006F}">
          <p14:sldIdLst>
            <p14:sldId id="359"/>
            <p14:sldId id="360"/>
            <p14:sldId id="361"/>
            <p14:sldId id="368"/>
          </p14:sldIdLst>
        </p14:section>
        <p14:section name="Client-Server Arch" id="{249518CB-5A36-4252-B161-6121AE76C014}">
          <p14:sldIdLst>
            <p14:sldId id="362"/>
            <p14:sldId id="363"/>
            <p14:sldId id="364"/>
            <p14:sldId id="342"/>
          </p14:sldIdLst>
        </p14:section>
        <p14:section name="Pipe and Filter Arch" id="{D96C7DA6-E529-46C5-B45B-BE3B84AF766E}">
          <p14:sldIdLst>
            <p14:sldId id="365"/>
            <p14:sldId id="366"/>
            <p14:sldId id="367"/>
          </p14:sldIdLst>
        </p14:section>
        <p14:section name="Untitled Section" id="{4CDCB851-0110-4E02-B598-488595AA1F8A}">
          <p14:sldIdLst>
            <p14:sldId id="3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7" autoAdjust="0"/>
    <p:restoredTop sz="94719" autoAdjust="0"/>
  </p:normalViewPr>
  <p:slideViewPr>
    <p:cSldViewPr>
      <p:cViewPr varScale="1">
        <p:scale>
          <a:sx n="69" d="100"/>
          <a:sy n="69" d="100"/>
        </p:scale>
        <p:origin x="-141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9634" name="Rectangle 2"/>
          <p:cNvSpPr>
            <a:spLocks noGrp="1" noChangeArrowheads="1"/>
          </p:cNvSpPr>
          <p:nvPr>
            <p:ph type="hdr" sz="quarter"/>
          </p:nvPr>
        </p:nvSpPr>
        <p:spPr bwMode="auto">
          <a:xfrm>
            <a:off x="0" y="6"/>
            <a:ext cx="2910854" cy="506732"/>
          </a:xfrm>
          <a:prstGeom prst="rect">
            <a:avLst/>
          </a:prstGeom>
          <a:noFill/>
          <a:ln w="9525">
            <a:noFill/>
            <a:miter lim="800000"/>
            <a:headEnd/>
            <a:tailEnd/>
          </a:ln>
          <a:effectLst/>
        </p:spPr>
        <p:txBody>
          <a:bodyPr vert="horz" wrap="square" lIns="97275" tIns="48638" rIns="97275" bIns="48638" numCol="1" anchor="t" anchorCtr="0" compatLnSpc="1">
            <a:prstTxWarp prst="textNoShape">
              <a:avLst/>
            </a:prstTxWarp>
          </a:bodyPr>
          <a:lstStyle>
            <a:lvl1pPr defTabSz="972783">
              <a:defRPr sz="1300"/>
            </a:lvl1pPr>
          </a:lstStyle>
          <a:p>
            <a:r>
              <a:rPr lang="en-US" smtClean="0"/>
              <a:t>Lecture 21: Architectural Design</a:t>
            </a:r>
            <a:endParaRPr lang="en-US"/>
          </a:p>
        </p:txBody>
      </p:sp>
      <p:sp>
        <p:nvSpPr>
          <p:cNvPr id="69635" name="Rectangle 3"/>
          <p:cNvSpPr>
            <a:spLocks noGrp="1" noChangeArrowheads="1"/>
          </p:cNvSpPr>
          <p:nvPr>
            <p:ph type="dt" sz="quarter" idx="1"/>
          </p:nvPr>
        </p:nvSpPr>
        <p:spPr bwMode="auto">
          <a:xfrm>
            <a:off x="3805911" y="6"/>
            <a:ext cx="2910854" cy="506732"/>
          </a:xfrm>
          <a:prstGeom prst="rect">
            <a:avLst/>
          </a:prstGeom>
          <a:noFill/>
          <a:ln w="9525">
            <a:noFill/>
            <a:miter lim="800000"/>
            <a:headEnd/>
            <a:tailEnd/>
          </a:ln>
          <a:effectLst/>
        </p:spPr>
        <p:txBody>
          <a:bodyPr vert="horz" wrap="square" lIns="97275" tIns="48638" rIns="97275" bIns="48638" numCol="1" anchor="t" anchorCtr="0" compatLnSpc="1">
            <a:prstTxWarp prst="textNoShape">
              <a:avLst/>
            </a:prstTxWarp>
          </a:bodyPr>
          <a:lstStyle>
            <a:lvl1pPr algn="r" defTabSz="972783">
              <a:defRPr sz="1300"/>
            </a:lvl1pPr>
          </a:lstStyle>
          <a:p>
            <a:r>
              <a:rPr lang="en-US" smtClean="0"/>
              <a:t>Saturday May 07, 2011</a:t>
            </a:r>
            <a:endParaRPr lang="en-US"/>
          </a:p>
        </p:txBody>
      </p:sp>
      <p:sp>
        <p:nvSpPr>
          <p:cNvPr id="69636" name="Rectangle 4"/>
          <p:cNvSpPr>
            <a:spLocks noGrp="1" noChangeArrowheads="1"/>
          </p:cNvSpPr>
          <p:nvPr>
            <p:ph type="ftr" sz="quarter" idx="2"/>
          </p:nvPr>
        </p:nvSpPr>
        <p:spPr bwMode="auto">
          <a:xfrm>
            <a:off x="0" y="9613579"/>
            <a:ext cx="2910854" cy="506732"/>
          </a:xfrm>
          <a:prstGeom prst="rect">
            <a:avLst/>
          </a:prstGeom>
          <a:noFill/>
          <a:ln w="9525">
            <a:noFill/>
            <a:miter lim="800000"/>
            <a:headEnd/>
            <a:tailEnd/>
          </a:ln>
          <a:effectLst/>
        </p:spPr>
        <p:txBody>
          <a:bodyPr vert="horz" wrap="square" lIns="97275" tIns="48638" rIns="97275" bIns="48638" numCol="1" anchor="b" anchorCtr="0" compatLnSpc="1">
            <a:prstTxWarp prst="textNoShape">
              <a:avLst/>
            </a:prstTxWarp>
          </a:bodyPr>
          <a:lstStyle>
            <a:lvl1pPr defTabSz="972783">
              <a:defRPr sz="1300"/>
            </a:lvl1pPr>
          </a:lstStyle>
          <a:p>
            <a:r>
              <a:rPr lang="en-US" smtClean="0"/>
              <a:t>SWE 205: Introduction to Software Engineering</a:t>
            </a:r>
            <a:endParaRPr lang="en-US"/>
          </a:p>
        </p:txBody>
      </p:sp>
      <p:sp>
        <p:nvSpPr>
          <p:cNvPr id="69637" name="Rectangle 5"/>
          <p:cNvSpPr>
            <a:spLocks noGrp="1" noChangeArrowheads="1"/>
          </p:cNvSpPr>
          <p:nvPr>
            <p:ph type="sldNum" sz="quarter" idx="3"/>
          </p:nvPr>
        </p:nvSpPr>
        <p:spPr bwMode="auto">
          <a:xfrm>
            <a:off x="3805911" y="9613579"/>
            <a:ext cx="2910854" cy="506732"/>
          </a:xfrm>
          <a:prstGeom prst="rect">
            <a:avLst/>
          </a:prstGeom>
          <a:noFill/>
          <a:ln w="9525">
            <a:noFill/>
            <a:miter lim="800000"/>
            <a:headEnd/>
            <a:tailEnd/>
          </a:ln>
          <a:effectLst/>
        </p:spPr>
        <p:txBody>
          <a:bodyPr vert="horz" wrap="square" lIns="97275" tIns="48638" rIns="97275" bIns="48638" numCol="1" anchor="b" anchorCtr="0" compatLnSpc="1">
            <a:prstTxWarp prst="textNoShape">
              <a:avLst/>
            </a:prstTxWarp>
          </a:bodyPr>
          <a:lstStyle>
            <a:lvl1pPr algn="r" defTabSz="972783">
              <a:defRPr sz="1300"/>
            </a:lvl1pPr>
          </a:lstStyle>
          <a:p>
            <a:fld id="{FCC9BE4C-DB34-4927-840B-7FF8C2387A2D}" type="slidenum">
              <a:rPr lang="en-US"/>
              <a:pPr/>
              <a:t>‹#›</a:t>
            </a:fld>
            <a:endParaRPr lang="en-US"/>
          </a:p>
        </p:txBody>
      </p:sp>
    </p:spTree>
    <p:extLst>
      <p:ext uri="{BB962C8B-B14F-4D97-AF65-F5344CB8AC3E}">
        <p14:creationId xmlns:p14="http://schemas.microsoft.com/office/powerpoint/2010/main" xmlns="" val="2296936381"/>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6"/>
            <a:ext cx="2910854" cy="506732"/>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lvl1pPr defTabSz="972783">
              <a:defRPr sz="1300"/>
            </a:lvl1pPr>
          </a:lstStyle>
          <a:p>
            <a:r>
              <a:rPr lang="en-US" smtClean="0"/>
              <a:t>Lecture 21: Architectural Design</a:t>
            </a:r>
            <a:endParaRPr lang="en-US"/>
          </a:p>
        </p:txBody>
      </p:sp>
      <p:sp>
        <p:nvSpPr>
          <p:cNvPr id="4099" name="Rectangle 3"/>
          <p:cNvSpPr>
            <a:spLocks noGrp="1" noChangeArrowheads="1"/>
          </p:cNvSpPr>
          <p:nvPr>
            <p:ph type="dt" idx="1"/>
          </p:nvPr>
        </p:nvSpPr>
        <p:spPr bwMode="auto">
          <a:xfrm>
            <a:off x="3807446" y="6"/>
            <a:ext cx="2910854" cy="506732"/>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lvl1pPr algn="r" defTabSz="972783">
              <a:defRPr sz="1300"/>
            </a:lvl1pPr>
          </a:lstStyle>
          <a:p>
            <a:r>
              <a:rPr lang="en-US" smtClean="0"/>
              <a:t>Saturday May 07, 2011</a:t>
            </a:r>
            <a:endParaRPr lang="en-US"/>
          </a:p>
        </p:txBody>
      </p:sp>
      <p:sp>
        <p:nvSpPr>
          <p:cNvPr id="4100" name="Rectangle 4"/>
          <p:cNvSpPr>
            <a:spLocks noGrp="1" noRot="1" noChangeAspect="1" noChangeArrowheads="1" noTextEdit="1"/>
          </p:cNvSpPr>
          <p:nvPr>
            <p:ph type="sldImg" idx="2"/>
          </p:nvPr>
        </p:nvSpPr>
        <p:spPr bwMode="auto">
          <a:xfrm>
            <a:off x="828675" y="758825"/>
            <a:ext cx="5060950" cy="3795713"/>
          </a:xfrm>
          <a:prstGeom prst="rect">
            <a:avLst/>
          </a:prstGeom>
          <a:noFill/>
          <a:ln w="9525">
            <a:solidFill>
              <a:srgbClr val="000000"/>
            </a:solidFill>
            <a:miter lim="800000"/>
            <a:headEnd/>
            <a:tailEnd/>
          </a:ln>
          <a:effectLst/>
        </p:spPr>
      </p:sp>
      <p:sp>
        <p:nvSpPr>
          <p:cNvPr id="4101" name="Rectangle 5"/>
          <p:cNvSpPr>
            <a:spLocks noGrp="1" noChangeArrowheads="1"/>
          </p:cNvSpPr>
          <p:nvPr>
            <p:ph type="body" sz="quarter" idx="3"/>
          </p:nvPr>
        </p:nvSpPr>
        <p:spPr bwMode="auto">
          <a:xfrm>
            <a:off x="895062" y="4807584"/>
            <a:ext cx="4928186" cy="4555811"/>
          </a:xfrm>
          <a:prstGeom prst="rect">
            <a:avLst/>
          </a:prstGeom>
          <a:noFill/>
          <a:ln w="9525">
            <a:noFill/>
            <a:miter lim="800000"/>
            <a:headEnd/>
            <a:tailEnd/>
          </a:ln>
        </p:spPr>
        <p:txBody>
          <a:bodyPr vert="horz" wrap="square" lIns="97275" tIns="48638" rIns="97275" bIns="48638"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102" name="Rectangle 6"/>
          <p:cNvSpPr>
            <a:spLocks noGrp="1" noChangeArrowheads="1"/>
          </p:cNvSpPr>
          <p:nvPr>
            <p:ph type="ftr" sz="quarter" idx="4"/>
          </p:nvPr>
        </p:nvSpPr>
        <p:spPr bwMode="auto">
          <a:xfrm>
            <a:off x="0" y="9615172"/>
            <a:ext cx="2910854" cy="506732"/>
          </a:xfrm>
          <a:prstGeom prst="rect">
            <a:avLst/>
          </a:prstGeom>
          <a:noFill/>
          <a:ln w="9525">
            <a:noFill/>
            <a:miter lim="800000"/>
            <a:headEnd/>
            <a:tailEnd/>
          </a:ln>
        </p:spPr>
        <p:txBody>
          <a:bodyPr vert="horz" wrap="square" lIns="97275" tIns="48638" rIns="97275" bIns="48638" numCol="1" anchor="b" anchorCtr="0" compatLnSpc="1">
            <a:prstTxWarp prst="textNoShape">
              <a:avLst/>
            </a:prstTxWarp>
          </a:bodyPr>
          <a:lstStyle>
            <a:lvl1pPr defTabSz="972783">
              <a:defRPr sz="1300"/>
            </a:lvl1pPr>
          </a:lstStyle>
          <a:p>
            <a:r>
              <a:rPr lang="en-US" smtClean="0"/>
              <a:t>SWE 205: Introduction to Software Engineering</a:t>
            </a:r>
            <a:endParaRPr lang="en-US"/>
          </a:p>
        </p:txBody>
      </p:sp>
      <p:sp>
        <p:nvSpPr>
          <p:cNvPr id="4103" name="Rectangle 7"/>
          <p:cNvSpPr>
            <a:spLocks noGrp="1" noChangeArrowheads="1"/>
          </p:cNvSpPr>
          <p:nvPr>
            <p:ph type="sldNum" sz="quarter" idx="5"/>
          </p:nvPr>
        </p:nvSpPr>
        <p:spPr bwMode="auto">
          <a:xfrm>
            <a:off x="3807446" y="9615172"/>
            <a:ext cx="2910854" cy="506732"/>
          </a:xfrm>
          <a:prstGeom prst="rect">
            <a:avLst/>
          </a:prstGeom>
          <a:noFill/>
          <a:ln w="9525">
            <a:noFill/>
            <a:miter lim="800000"/>
            <a:headEnd/>
            <a:tailEnd/>
          </a:ln>
        </p:spPr>
        <p:txBody>
          <a:bodyPr vert="horz" wrap="square" lIns="97275" tIns="48638" rIns="97275" bIns="48638" numCol="1" anchor="b" anchorCtr="0" compatLnSpc="1">
            <a:prstTxWarp prst="textNoShape">
              <a:avLst/>
            </a:prstTxWarp>
          </a:bodyPr>
          <a:lstStyle>
            <a:lvl1pPr algn="r" defTabSz="972783">
              <a:defRPr sz="1300"/>
            </a:lvl1pPr>
          </a:lstStyle>
          <a:p>
            <a:fld id="{038339ED-2296-4DD2-8DDA-3E9131096126}" type="slidenum">
              <a:rPr lang="en-US"/>
              <a:pPr/>
              <a:t>‹#›</a:t>
            </a:fld>
            <a:endParaRPr lang="en-US"/>
          </a:p>
        </p:txBody>
      </p:sp>
    </p:spTree>
    <p:extLst>
      <p:ext uri="{BB962C8B-B14F-4D97-AF65-F5344CB8AC3E}">
        <p14:creationId xmlns:p14="http://schemas.microsoft.com/office/powerpoint/2010/main" xmlns="" val="4210029952"/>
      </p:ext>
    </p:extLst>
  </p:cSld>
  <p:clrMap bg1="lt1" tx1="dk1" bg2="lt2" tx2="dk2" accent1="accent1" accent2="accent2" accent3="accent3" accent4="accent4" accent5="accent5" accent6="accent6" hlink="hlink" folHlink="folHlink"/>
  <p:hf/>
  <p:notesStyle>
    <a:lvl1pPr algn="l" rtl="0" fontAlgn="base">
      <a:spcBef>
        <a:spcPct val="30000"/>
      </a:spcBef>
      <a:spcAft>
        <a:spcPct val="0"/>
      </a:spcAft>
      <a:defRPr sz="1200" kern="1200">
        <a:solidFill>
          <a:schemeClr val="tx1"/>
        </a:solidFill>
        <a:latin typeface="Arial" charset="0"/>
        <a:ea typeface="ＭＳ Ｐゴシック" pitchFamily="64" charset="-128"/>
        <a:cs typeface="+mn-cs"/>
      </a:defRPr>
    </a:lvl1pPr>
    <a:lvl2pPr marL="457200" algn="l" rtl="0" fontAlgn="base">
      <a:spcBef>
        <a:spcPct val="30000"/>
      </a:spcBef>
      <a:spcAft>
        <a:spcPct val="0"/>
      </a:spcAft>
      <a:defRPr sz="1200" kern="1200">
        <a:solidFill>
          <a:schemeClr val="tx1"/>
        </a:solidFill>
        <a:latin typeface="Arial" charset="0"/>
        <a:ea typeface="ＭＳ Ｐゴシック" pitchFamily="64" charset="-128"/>
        <a:cs typeface="+mn-cs"/>
      </a:defRPr>
    </a:lvl2pPr>
    <a:lvl3pPr marL="914400" algn="l" rtl="0" fontAlgn="base">
      <a:spcBef>
        <a:spcPct val="30000"/>
      </a:spcBef>
      <a:spcAft>
        <a:spcPct val="0"/>
      </a:spcAft>
      <a:defRPr sz="1200" kern="1200">
        <a:solidFill>
          <a:schemeClr val="tx1"/>
        </a:solidFill>
        <a:latin typeface="Arial" charset="0"/>
        <a:ea typeface="ＭＳ Ｐゴシック" pitchFamily="64" charset="-128"/>
        <a:cs typeface="+mn-cs"/>
      </a:defRPr>
    </a:lvl3pPr>
    <a:lvl4pPr marL="1371600" algn="l" rtl="0" fontAlgn="base">
      <a:spcBef>
        <a:spcPct val="30000"/>
      </a:spcBef>
      <a:spcAft>
        <a:spcPct val="0"/>
      </a:spcAft>
      <a:defRPr sz="1200" kern="1200">
        <a:solidFill>
          <a:schemeClr val="tx1"/>
        </a:solidFill>
        <a:latin typeface="Arial" charset="0"/>
        <a:ea typeface="ＭＳ Ｐゴシック" pitchFamily="64" charset="-128"/>
        <a:cs typeface="+mn-cs"/>
      </a:defRPr>
    </a:lvl4pPr>
    <a:lvl5pPr marL="1828800" algn="l" rtl="0" fontAlgn="base">
      <a:spcBef>
        <a:spcPct val="30000"/>
      </a:spcBef>
      <a:spcAft>
        <a:spcPct val="0"/>
      </a:spcAft>
      <a:defRPr sz="1200" kern="1200">
        <a:solidFill>
          <a:schemeClr val="tx1"/>
        </a:solidFill>
        <a:latin typeface="Arial" charset="0"/>
        <a:ea typeface="ＭＳ Ｐゴシック" pitchFamily="6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C83B6B6-996D-4291-89CE-BD29EAC28C53}" type="slidenum">
              <a:rPr lang="en-US"/>
              <a:pPr/>
              <a:t>1</a:t>
            </a:fld>
            <a:endParaRPr lang="en-US"/>
          </a:p>
        </p:txBody>
      </p:sp>
      <p:sp>
        <p:nvSpPr>
          <p:cNvPr id="5122" name="Rectangle 2"/>
          <p:cNvSpPr>
            <a:spLocks noGrp="1" noRot="1" noChangeAspect="1" noChangeArrowheads="1"/>
          </p:cNvSpPr>
          <p:nvPr>
            <p:ph type="sldImg"/>
          </p:nvPr>
        </p:nvSpPr>
        <p:spPr bwMode="auto">
          <a:xfrm>
            <a:off x="828675" y="758825"/>
            <a:ext cx="5060950" cy="3795713"/>
          </a:xfrm>
          <a:prstGeom prst="rect">
            <a:avLst/>
          </a:prstGeom>
          <a:solidFill>
            <a:srgbClr val="FFFFFF"/>
          </a:solidFill>
          <a:ln>
            <a:solidFill>
              <a:srgbClr val="000000"/>
            </a:solidFill>
            <a:miter lim="800000"/>
            <a:headEnd/>
            <a:tailEnd/>
          </a:ln>
        </p:spPr>
      </p:sp>
      <p:sp>
        <p:nvSpPr>
          <p:cNvPr id="5123" name="Rectangle 3"/>
          <p:cNvSpPr>
            <a:spLocks noGrp="1" noChangeArrowheads="1"/>
          </p:cNvSpPr>
          <p:nvPr>
            <p:ph type="body" idx="1"/>
          </p:nvPr>
        </p:nvSpPr>
        <p:spPr bwMode="auto">
          <a:xfrm>
            <a:off x="895062" y="4807584"/>
            <a:ext cx="4928186" cy="4555811"/>
          </a:xfrm>
          <a:prstGeom prst="rect">
            <a:avLst/>
          </a:prstGeom>
          <a:solidFill>
            <a:srgbClr val="FFFFFF"/>
          </a:solidFill>
          <a:ln>
            <a:solidFill>
              <a:srgbClr val="000000"/>
            </a:solidFill>
            <a:miter lim="800000"/>
            <a:headEnd/>
            <a:tailEnd/>
          </a:ln>
        </p:spPr>
        <p:txBody>
          <a:bodyPr lIns="97275" tIns="48638" rIns="97275" bIns="48638"/>
          <a:lstStyle/>
          <a:p>
            <a:endParaRPr lang="en-US" dirty="0"/>
          </a:p>
        </p:txBody>
      </p:sp>
      <p:sp>
        <p:nvSpPr>
          <p:cNvPr id="2" name="Date Placeholder 1"/>
          <p:cNvSpPr>
            <a:spLocks noGrp="1"/>
          </p:cNvSpPr>
          <p:nvPr>
            <p:ph type="dt" idx="10"/>
          </p:nvPr>
        </p:nvSpPr>
        <p:spPr/>
        <p:txBody>
          <a:bodyPr/>
          <a:lstStyle/>
          <a:p>
            <a:r>
              <a:rPr lang="en-US" smtClean="0"/>
              <a:t>Saturday May 07, 2011</a:t>
            </a:r>
            <a:endParaRPr lang="en-US"/>
          </a:p>
        </p:txBody>
      </p:sp>
      <p:sp>
        <p:nvSpPr>
          <p:cNvPr id="3" name="Footer Placeholder 2"/>
          <p:cNvSpPr>
            <a:spLocks noGrp="1"/>
          </p:cNvSpPr>
          <p:nvPr>
            <p:ph type="ftr" sz="quarter" idx="11"/>
          </p:nvPr>
        </p:nvSpPr>
        <p:spPr/>
        <p:txBody>
          <a:bodyPr/>
          <a:lstStyle/>
          <a:p>
            <a:r>
              <a:rPr lang="en-US" smtClean="0"/>
              <a:t>SWE 205: Introduction to Software Engineering</a:t>
            </a:r>
            <a:endParaRPr lang="en-US"/>
          </a:p>
        </p:txBody>
      </p:sp>
      <p:sp>
        <p:nvSpPr>
          <p:cNvPr id="4" name="Header Placeholder 3"/>
          <p:cNvSpPr>
            <a:spLocks noGrp="1"/>
          </p:cNvSpPr>
          <p:nvPr>
            <p:ph type="hdr" sz="quarter" idx="12"/>
          </p:nvPr>
        </p:nvSpPr>
        <p:spPr/>
        <p:txBody>
          <a:bodyPr/>
          <a:lstStyle/>
          <a:p>
            <a:r>
              <a:rPr lang="en-US" smtClean="0"/>
              <a:t>Lecture 21: Architectural Design</a:t>
            </a:r>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038339ED-2296-4DD2-8DDA-3E9131096126}" type="slidenum">
              <a:rPr lang="en-US" smtClean="0"/>
              <a:pPr/>
              <a:t>24</a:t>
            </a:fld>
            <a:endParaRPr lang="en-US"/>
          </a:p>
        </p:txBody>
      </p:sp>
      <p:sp>
        <p:nvSpPr>
          <p:cNvPr id="5" name="Date Placeholder 4"/>
          <p:cNvSpPr>
            <a:spLocks noGrp="1"/>
          </p:cNvSpPr>
          <p:nvPr>
            <p:ph type="dt" idx="11"/>
          </p:nvPr>
        </p:nvSpPr>
        <p:spPr/>
        <p:txBody>
          <a:bodyPr/>
          <a:lstStyle/>
          <a:p>
            <a:r>
              <a:rPr lang="en-US" smtClean="0"/>
              <a:t>Saturday May 07, 2011</a:t>
            </a:r>
            <a:endParaRPr lang="en-US"/>
          </a:p>
        </p:txBody>
      </p:sp>
      <p:sp>
        <p:nvSpPr>
          <p:cNvPr id="6" name="Footer Placeholder 5"/>
          <p:cNvSpPr>
            <a:spLocks noGrp="1"/>
          </p:cNvSpPr>
          <p:nvPr>
            <p:ph type="ftr" sz="quarter" idx="12"/>
          </p:nvPr>
        </p:nvSpPr>
        <p:spPr/>
        <p:txBody>
          <a:bodyPr/>
          <a:lstStyle/>
          <a:p>
            <a:r>
              <a:rPr lang="en-US" smtClean="0"/>
              <a:t>SWE 205: Introduction to Software Engineering</a:t>
            </a:r>
            <a:endParaRPr lang="en-US"/>
          </a:p>
        </p:txBody>
      </p:sp>
      <p:sp>
        <p:nvSpPr>
          <p:cNvPr id="7" name="Header Placeholder 6"/>
          <p:cNvSpPr>
            <a:spLocks noGrp="1"/>
          </p:cNvSpPr>
          <p:nvPr>
            <p:ph type="hdr" sz="quarter" idx="13"/>
          </p:nvPr>
        </p:nvSpPr>
        <p:spPr/>
        <p:txBody>
          <a:bodyPr/>
          <a:lstStyle/>
          <a:p>
            <a:r>
              <a:rPr lang="en-US" smtClean="0"/>
              <a:t>Lecture 21: Architectural Design</a:t>
            </a:r>
            <a:endParaRPr lang="en-US"/>
          </a:p>
        </p:txBody>
      </p:sp>
    </p:spTree>
    <p:extLst>
      <p:ext uri="{BB962C8B-B14F-4D97-AF65-F5344CB8AC3E}">
        <p14:creationId xmlns:p14="http://schemas.microsoft.com/office/powerpoint/2010/main" xmlns="" val="32753809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p:cNvSpPr/>
          <p:nvPr/>
        </p:nvSpPr>
        <p:spPr>
          <a:xfrm>
            <a:off x="904875" y="3648075"/>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36480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8" name="Title 7"/>
          <p:cNvSpPr>
            <a:spLocks noGrp="1"/>
          </p:cNvSpPr>
          <p:nvPr>
            <p:ph type="ctrTitle"/>
          </p:nvPr>
        </p:nvSpPr>
        <p:spPr>
          <a:xfrm>
            <a:off x="1219200" y="38862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E7B2C29E-32E2-4270-9F39-4390A601CD66}" type="slidenum">
              <a:rPr lang="en-US" smtClean="0"/>
              <a:pPr/>
              <a:t>‹#›</a:t>
            </a:fld>
            <a:endParaRPr lang="en-US"/>
          </a:p>
        </p:txBody>
      </p:sp>
    </p:spTree>
    <p:extLst>
      <p:ext uri="{BB962C8B-B14F-4D97-AF65-F5344CB8AC3E}">
        <p14:creationId xmlns:p14="http://schemas.microsoft.com/office/powerpoint/2010/main" xmlns="" val="3754808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3" name="Isosceles Triangle 2"/>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4" name="Date Placeholder 1"/>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3"/>
          <p:cNvSpPr>
            <a:spLocks noGrp="1"/>
          </p:cNvSpPr>
          <p:nvPr>
            <p:ph type="sldNum" sz="quarter" idx="12"/>
          </p:nvPr>
        </p:nvSpPr>
        <p:spPr/>
        <p:txBody>
          <a:bodyPr/>
          <a:lstStyle>
            <a:lvl1pPr>
              <a:defRPr/>
            </a:lvl1pPr>
          </a:lstStyle>
          <a:p>
            <a:fld id="{B992AEC6-1B88-4FD8-A1C6-BBB32591F809}" type="slidenum">
              <a:rPr lang="en-US" smtClean="0"/>
              <a:pPr/>
              <a:t>‹#›</a:t>
            </a:fld>
            <a:endParaRPr lang="en-US"/>
          </a:p>
        </p:txBody>
      </p:sp>
    </p:spTree>
    <p:extLst>
      <p:ext uri="{BB962C8B-B14F-4D97-AF65-F5344CB8AC3E}">
        <p14:creationId xmlns:p14="http://schemas.microsoft.com/office/powerpoint/2010/main" xmlns="" val="3446376813"/>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6" name="Straight Connector 11"/>
          <p:cNvSpPr>
            <a:spLocks noChangeShapeType="1"/>
          </p:cNvSpPr>
          <p:nvPr/>
        </p:nvSpPr>
        <p:spPr bwMode="auto">
          <a:xfrm rot="5400000">
            <a:off x="3160712" y="3324226"/>
            <a:ext cx="603567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7" name="Isosceles Triangle 6"/>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6324600" y="304800"/>
            <a:ext cx="2514600" cy="838200"/>
          </a:xfrm>
        </p:spPr>
        <p:txBody>
          <a:bodyPr>
            <a:noAutofit/>
          </a:bodyPr>
          <a:lstStyle>
            <a:lvl1pPr algn="l">
              <a:buNone/>
              <a:defRPr sz="2000" b="1">
                <a:solidFill>
                  <a:schemeClr val="tx2"/>
                </a:solidFill>
                <a:latin typeface="+mn-lt"/>
                <a:ea typeface="+mn-ea"/>
                <a:cs typeface="+mn-cs"/>
              </a:defRPr>
            </a:lvl1pPr>
          </a:lstStyle>
          <a:p>
            <a:r>
              <a:rPr lang="en-US" smtClean="0"/>
              <a:t>Click to edit Master title style</a:t>
            </a:r>
            <a:endParaRPr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2" name="Content Placeholder 11"/>
          <p:cNvSpPr>
            <a:spLocks noGrp="1"/>
          </p:cNvSpPr>
          <p:nvPr>
            <p:ph sz="quarter" idx="1"/>
          </p:nvPr>
        </p:nvSpPr>
        <p:spPr>
          <a:xfrm>
            <a:off x="304800" y="304800"/>
            <a:ext cx="57150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F5914ADA-5420-4AF6-A24C-F9C8AD1F65D5}" type="slidenum">
              <a:rPr lang="en-US" smtClean="0"/>
              <a:pPr/>
              <a:t>‹#›</a:t>
            </a:fld>
            <a:endParaRPr lang="en-US"/>
          </a:p>
        </p:txBody>
      </p:sp>
    </p:spTree>
    <p:extLst>
      <p:ext uri="{BB962C8B-B14F-4D97-AF65-F5344CB8AC3E}">
        <p14:creationId xmlns:p14="http://schemas.microsoft.com/office/powerpoint/2010/main" xmlns="" val="3902525169"/>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6" name="Isosceles Triangle 5"/>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457200" y="500063"/>
            <a:ext cx="182563"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normAutofit/>
          </a:bodyPr>
          <a:lstStyle>
            <a:lvl1pPr marL="0" indent="0">
              <a:spcBef>
                <a:spcPts val="600"/>
              </a:spcBef>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457200" y="1219200"/>
            <a:ext cx="8229600" cy="533400"/>
          </a:xfrm>
        </p:spPr>
        <p:txBody>
          <a:bodyPr anchor="ctr"/>
          <a:lstStyle>
            <a:lvl1pPr marL="0" indent="0" algn="l">
              <a:buFontTx/>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8" name="Date Placeholder 4"/>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9" name="Footer Placeholder 5"/>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10" name="Slide Number Placeholder 6"/>
          <p:cNvSpPr>
            <a:spLocks noGrp="1"/>
          </p:cNvSpPr>
          <p:nvPr>
            <p:ph type="sldNum" sz="quarter" idx="12"/>
          </p:nvPr>
        </p:nvSpPr>
        <p:spPr/>
        <p:txBody>
          <a:bodyPr/>
          <a:lstStyle>
            <a:lvl1pPr>
              <a:defRPr/>
            </a:lvl1pPr>
          </a:lstStyle>
          <a:p>
            <a:fld id="{4F2A3623-FFC2-4AF2-AFDE-FFB509E453A1}" type="slidenum">
              <a:rPr lang="en-US" smtClean="0"/>
              <a:pPr/>
              <a:t>‹#›</a:t>
            </a:fld>
            <a:endParaRPr lang="en-US"/>
          </a:p>
        </p:txBody>
      </p:sp>
    </p:spTree>
    <p:extLst>
      <p:ext uri="{BB962C8B-B14F-4D97-AF65-F5344CB8AC3E}">
        <p14:creationId xmlns:p14="http://schemas.microsoft.com/office/powerpoint/2010/main" xmlns="" val="32374037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5" name="Footer Placeholder 2"/>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6" name="Slide Number Placeholder 22"/>
          <p:cNvSpPr>
            <a:spLocks noGrp="1"/>
          </p:cNvSpPr>
          <p:nvPr>
            <p:ph type="sldNum" sz="quarter" idx="12"/>
          </p:nvPr>
        </p:nvSpPr>
        <p:spPr/>
        <p:txBody>
          <a:bodyPr/>
          <a:lstStyle>
            <a:lvl1pPr>
              <a:defRPr/>
            </a:lvl1pPr>
          </a:lstStyle>
          <a:p>
            <a:fld id="{5E4AB6B8-1CDB-4ADC-A8AD-989BE178929B}" type="slidenum">
              <a:rPr lang="en-US" smtClean="0"/>
              <a:pPr/>
              <a:t>‹#›</a:t>
            </a:fld>
            <a:endParaRPr lang="en-US"/>
          </a:p>
        </p:txBody>
      </p:sp>
    </p:spTree>
    <p:extLst>
      <p:ext uri="{BB962C8B-B14F-4D97-AF65-F5344CB8AC3E}">
        <p14:creationId xmlns:p14="http://schemas.microsoft.com/office/powerpoint/2010/main" xmlns="" val="2526668395"/>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Straight Connector 10"/>
          <p:cNvSpPr>
            <a:spLocks noChangeShapeType="1"/>
          </p:cNvSpPr>
          <p:nvPr/>
        </p:nvSpPr>
        <p:spPr bwMode="auto">
          <a:xfrm>
            <a:off x="457200" y="6353175"/>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5" name="Isosceles Triangle 4"/>
          <p:cNvSpPr>
            <a:spLocks noChangeAspect="1"/>
          </p:cNvSpPr>
          <p:nvPr/>
        </p:nvSpPr>
        <p:spPr>
          <a:xfrm rot="5400000">
            <a:off x="419100" y="6467475"/>
            <a:ext cx="190500" cy="120650"/>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Straight Connector 14"/>
          <p:cNvSpPr>
            <a:spLocks noChangeShapeType="1"/>
          </p:cNvSpPr>
          <p:nvPr/>
        </p:nvSpPr>
        <p:spPr bwMode="auto">
          <a:xfrm rot="5400000">
            <a:off x="3630612" y="3201988"/>
            <a:ext cx="5851525"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a:xfrm>
            <a:off x="6400800" y="6356350"/>
            <a:ext cx="2289175" cy="365125"/>
          </a:xfrm>
          <a:prstGeom prst="rect">
            <a:avLst/>
          </a:prstGeom>
        </p:spPr>
        <p:txBody>
          <a:bodyPr/>
          <a:lstStyle>
            <a:lvl1pPr>
              <a:defRPr/>
            </a:lvl1pPr>
          </a:lstStyle>
          <a:p>
            <a:endParaRPr lang="en-US"/>
          </a:p>
        </p:txBody>
      </p:sp>
      <p:sp>
        <p:nvSpPr>
          <p:cNvPr id="8" name="Footer Placeholder 4"/>
          <p:cNvSpPr>
            <a:spLocks noGrp="1"/>
          </p:cNvSpPr>
          <p:nvPr>
            <p:ph type="ftr" sz="quarter" idx="11"/>
          </p:nvPr>
        </p:nvSpPr>
        <p:spPr>
          <a:xfrm>
            <a:off x="2898775" y="6356350"/>
            <a:ext cx="3505200" cy="365125"/>
          </a:xfrm>
          <a:prstGeom prst="rect">
            <a:avLst/>
          </a:prstGeom>
        </p:spPr>
        <p:txBody>
          <a:bodyPr/>
          <a:lstStyle>
            <a:lvl1pPr>
              <a:defRPr/>
            </a:lvl1pPr>
          </a:lstStyle>
          <a:p>
            <a:endParaRPr lang="en-US"/>
          </a:p>
        </p:txBody>
      </p:sp>
      <p:sp>
        <p:nvSpPr>
          <p:cNvPr id="9" name="Slide Number Placeholder 5"/>
          <p:cNvSpPr>
            <a:spLocks noGrp="1"/>
          </p:cNvSpPr>
          <p:nvPr>
            <p:ph type="sldNum" sz="quarter" idx="12"/>
          </p:nvPr>
        </p:nvSpPr>
        <p:spPr/>
        <p:txBody>
          <a:bodyPr/>
          <a:lstStyle>
            <a:lvl1pPr>
              <a:defRPr/>
            </a:lvl1pPr>
          </a:lstStyle>
          <a:p>
            <a:fld id="{202A4DFF-0E0E-4841-AB88-FC5AFA58D77B}" type="slidenum">
              <a:rPr lang="en-US" smtClean="0"/>
              <a:pPr/>
              <a:t>‹#›</a:t>
            </a:fld>
            <a:endParaRPr lang="en-US"/>
          </a:p>
        </p:txBody>
      </p:sp>
    </p:spTree>
    <p:extLst>
      <p:ext uri="{BB962C8B-B14F-4D97-AF65-F5344CB8AC3E}">
        <p14:creationId xmlns:p14="http://schemas.microsoft.com/office/powerpoint/2010/main" xmlns="" val="1762707894"/>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685925"/>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22860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a:prstGeom prst="rect">
            <a:avLst/>
          </a:prstGeom>
        </p:spPr>
        <p:txBody>
          <a:bodyPr/>
          <a:lstStyle>
            <a:lvl1pPr>
              <a:defRPr sz="1400"/>
            </a:lvl1pPr>
          </a:lstStyle>
          <a:p>
            <a:endParaRPr lang="en-US"/>
          </a:p>
        </p:txBody>
      </p:sp>
      <p:sp>
        <p:nvSpPr>
          <p:cNvPr id="17" name="Footer Placeholder 16"/>
          <p:cNvSpPr>
            <a:spLocks noGrp="1"/>
          </p:cNvSpPr>
          <p:nvPr>
            <p:ph type="ftr" sz="quarter" idx="11"/>
          </p:nvPr>
        </p:nvSpPr>
        <p:spPr>
          <a:xfrm>
            <a:off x="2898648" y="6355080"/>
            <a:ext cx="3474720" cy="365760"/>
          </a:xfrm>
          <a:prstGeom prst="rect">
            <a:avLst/>
          </a:prstGeo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A0645F56-87C8-49AE-AB69-38FEEA9AA94F}" type="slidenum">
              <a:rPr lang="en-US" smtClean="0"/>
              <a:pPr/>
              <a:t>‹#›</a:t>
            </a:fld>
            <a:endParaRPr lang="en-US"/>
          </a:p>
        </p:txBody>
      </p:sp>
      <p:sp>
        <p:nvSpPr>
          <p:cNvPr id="4" name="Text Placeholder 3"/>
          <p:cNvSpPr>
            <a:spLocks noGrp="1"/>
          </p:cNvSpPr>
          <p:nvPr>
            <p:ph type="body" sz="quarter" idx="13"/>
          </p:nvPr>
        </p:nvSpPr>
        <p:spPr>
          <a:xfrm>
            <a:off x="1219200" y="2819400"/>
            <a:ext cx="6858000" cy="2895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2202589509"/>
      </p:ext>
    </p:extLst>
  </p:cSld>
  <p:clrMapOvr>
    <a:masterClrMapping/>
  </p:clrMapOvr>
  <p:timing>
    <p:tnLst>
      <p:par>
        <p:cTn id="1" dur="indefinite" restart="never" nodeType="tmRoot"/>
      </p:par>
    </p:tnLst>
  </p:timing>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New">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1778000"/>
            <a:ext cx="6858000" cy="990600"/>
          </a:xfrm>
        </p:spPr>
        <p:txBody>
          <a:bodyPr anchor="t"/>
          <a:lstStyle>
            <a:lvl1pPr algn="r">
              <a:defRPr sz="3200">
                <a:solidFill>
                  <a:schemeClr val="tx1"/>
                </a:solidFill>
              </a:defRPr>
            </a:lvl1pPr>
          </a:lstStyle>
          <a:p>
            <a:r>
              <a:rPr lang="en-US" smtClean="0"/>
              <a:t>Click to edit Master title style</a:t>
            </a:r>
            <a:endParaRPr lang="en-US"/>
          </a:p>
        </p:txBody>
      </p:sp>
      <p:sp>
        <p:nvSpPr>
          <p:cNvPr id="15" name="Date Placeholder 27"/>
          <p:cNvSpPr>
            <a:spLocks noGrp="1"/>
          </p:cNvSpPr>
          <p:nvPr>
            <p:ph type="dt" sz="half" idx="10"/>
          </p:nvPr>
        </p:nvSpPr>
        <p:spPr>
          <a:xfrm>
            <a:off x="6400800" y="6354763"/>
            <a:ext cx="2286000" cy="366712"/>
          </a:xfrm>
          <a:prstGeom prst="rect">
            <a:avLst/>
          </a:prstGeom>
        </p:spPr>
        <p:txBody>
          <a:bodyPr/>
          <a:lstStyle>
            <a:lvl1pPr>
              <a:defRPr sz="1400"/>
            </a:lvl1pPr>
          </a:lstStyle>
          <a:p>
            <a:endParaRPr lang="en-US"/>
          </a:p>
        </p:txBody>
      </p:sp>
      <p:sp>
        <p:nvSpPr>
          <p:cNvPr id="16" name="Footer Placeholder 16"/>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17" name="Slide Number Placeholder 28"/>
          <p:cNvSpPr>
            <a:spLocks noGrp="1"/>
          </p:cNvSpPr>
          <p:nvPr>
            <p:ph type="sldNum" sz="quarter" idx="12"/>
          </p:nvPr>
        </p:nvSpPr>
        <p:spPr>
          <a:xfrm>
            <a:off x="1216025" y="6354763"/>
            <a:ext cx="1219200" cy="366712"/>
          </a:xfrm>
        </p:spPr>
        <p:txBody>
          <a:bodyPr/>
          <a:lstStyle>
            <a:lvl1pPr>
              <a:defRPr/>
            </a:lvl1pPr>
          </a:lstStyle>
          <a:p>
            <a:fld id="{A0645F56-87C8-49AE-AB69-38FEEA9AA94F}" type="slidenum">
              <a:rPr lang="en-US" smtClean="0"/>
              <a:pPr/>
              <a:t>‹#›</a:t>
            </a:fld>
            <a:endParaRPr lang="en-US"/>
          </a:p>
        </p:txBody>
      </p:sp>
      <p:sp>
        <p:nvSpPr>
          <p:cNvPr id="5" name="Rectangle 4"/>
          <p:cNvSpPr/>
          <p:nvPr/>
        </p:nvSpPr>
        <p:spPr>
          <a:xfrm>
            <a:off x="1292542" y="2814320"/>
            <a:ext cx="6929438" cy="2971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6"/>
          <p:cNvSpPr/>
          <p:nvPr/>
        </p:nvSpPr>
        <p:spPr>
          <a:xfrm>
            <a:off x="1132242" y="2824162"/>
            <a:ext cx="544158" cy="2967038"/>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ubtitle 8"/>
          <p:cNvSpPr>
            <a:spLocks noGrp="1"/>
          </p:cNvSpPr>
          <p:nvPr>
            <p:ph type="subTitle" idx="1"/>
          </p:nvPr>
        </p:nvSpPr>
        <p:spPr>
          <a:xfrm>
            <a:off x="3581400" y="0"/>
            <a:ext cx="5410200" cy="533400"/>
          </a:xfrm>
        </p:spPr>
        <p:txBody>
          <a:bodyPr anchor="ctr"/>
          <a:lstStyle>
            <a:lvl1pPr marL="0" indent="0" algn="r">
              <a:buNone/>
              <a:defRPr sz="2000" b="1">
                <a:solidFill>
                  <a:schemeClr val="bg1"/>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dirty="0"/>
          </a:p>
        </p:txBody>
      </p:sp>
      <p:sp>
        <p:nvSpPr>
          <p:cNvPr id="13" name="Content Placeholder 12"/>
          <p:cNvSpPr>
            <a:spLocks noGrp="1"/>
          </p:cNvSpPr>
          <p:nvPr>
            <p:ph sz="quarter" idx="13"/>
          </p:nvPr>
        </p:nvSpPr>
        <p:spPr>
          <a:xfrm>
            <a:off x="1828800" y="2895600"/>
            <a:ext cx="6324600" cy="2819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grpSp>
        <p:nvGrpSpPr>
          <p:cNvPr id="14" name="Group 13"/>
          <p:cNvGrpSpPr/>
          <p:nvPr/>
        </p:nvGrpSpPr>
        <p:grpSpPr>
          <a:xfrm>
            <a:off x="904875" y="1539875"/>
            <a:ext cx="7315200" cy="1279525"/>
            <a:chOff x="904875" y="1539875"/>
            <a:chExt cx="7315200" cy="1279525"/>
          </a:xfrm>
        </p:grpSpPr>
        <p:sp>
          <p:nvSpPr>
            <p:cNvPr id="4" name="Rectangle 3"/>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ectangle 5"/>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grpSp>
        <p:nvGrpSpPr>
          <p:cNvPr id="19" name="Group 18"/>
          <p:cNvGrpSpPr/>
          <p:nvPr/>
        </p:nvGrpSpPr>
        <p:grpSpPr>
          <a:xfrm>
            <a:off x="904875" y="1539875"/>
            <a:ext cx="7315200" cy="1279525"/>
            <a:chOff x="904875" y="1539875"/>
            <a:chExt cx="7315200" cy="1279525"/>
          </a:xfrm>
        </p:grpSpPr>
        <p:sp>
          <p:nvSpPr>
            <p:cNvPr id="20" name="Rectangle 19"/>
            <p:cNvSpPr/>
            <p:nvPr/>
          </p:nvSpPr>
          <p:spPr>
            <a:xfrm>
              <a:off x="904875" y="1539875"/>
              <a:ext cx="7315200" cy="1279525"/>
            </a:xfrm>
            <a:prstGeom prst="rect">
              <a:avLst/>
            </a:prstGeom>
            <a:solidFill>
              <a:schemeClr val="bg1"/>
            </a:solid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1" name="Rectangle 20"/>
            <p:cNvSpPr/>
            <p:nvPr/>
          </p:nvSpPr>
          <p:spPr>
            <a:xfrm>
              <a:off x="904875" y="1539875"/>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grpSp>
      <p:sp>
        <p:nvSpPr>
          <p:cNvPr id="25" name="Subtitle 8"/>
          <p:cNvSpPr txBox="1">
            <a:spLocks/>
          </p:cNvSpPr>
          <p:nvPr/>
        </p:nvSpPr>
        <p:spPr bwMode="auto">
          <a:xfrm>
            <a:off x="3429000" y="0"/>
            <a:ext cx="5715000" cy="533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r" rtl="0" eaLnBrk="1" fontAlgn="base" hangingPunct="1">
              <a:spcBef>
                <a:spcPts val="600"/>
              </a:spcBef>
              <a:spcAft>
                <a:spcPct val="0"/>
              </a:spcAft>
              <a:buClr>
                <a:schemeClr val="accent1"/>
              </a:buClr>
              <a:buSzPct val="76000"/>
              <a:buFont typeface="Wingdings 3" pitchFamily="18" charset="2"/>
              <a:buNone/>
              <a:defRPr sz="1800" b="1" kern="1200">
                <a:solidFill>
                  <a:schemeClr val="bg1"/>
                </a:solidFill>
                <a:latin typeface="+mj-lt"/>
                <a:ea typeface="+mj-ea"/>
                <a:cs typeface="+mj-cs"/>
              </a:defRPr>
            </a:lvl1pPr>
            <a:lvl2pPr marL="457200" indent="0" algn="ctr" rtl="0" eaLnBrk="1" fontAlgn="base" hangingPunct="1">
              <a:spcBef>
                <a:spcPts val="500"/>
              </a:spcBef>
              <a:spcAft>
                <a:spcPct val="0"/>
              </a:spcAft>
              <a:buClr>
                <a:schemeClr val="accent2"/>
              </a:buClr>
              <a:buSzPct val="76000"/>
              <a:buFont typeface="Wingdings 3" pitchFamily="18" charset="2"/>
              <a:buNone/>
              <a:defRPr sz="2300" kern="1200">
                <a:solidFill>
                  <a:schemeClr val="tx2"/>
                </a:solidFill>
                <a:latin typeface="+mn-lt"/>
                <a:ea typeface="+mn-ea"/>
                <a:cs typeface="+mn-cs"/>
              </a:defRPr>
            </a:lvl2pPr>
            <a:lvl3pPr marL="914400" indent="0" algn="ctr" rtl="0" eaLnBrk="1" fontAlgn="base" hangingPunct="1">
              <a:spcBef>
                <a:spcPts val="500"/>
              </a:spcBef>
              <a:spcAft>
                <a:spcPct val="0"/>
              </a:spcAft>
              <a:buClr>
                <a:srgbClr val="BCBCBC"/>
              </a:buClr>
              <a:buSzPct val="76000"/>
              <a:buFont typeface="Wingdings 3" pitchFamily="18" charset="2"/>
              <a:buNone/>
              <a:defRPr sz="2000" kern="1200">
                <a:solidFill>
                  <a:schemeClr val="tx1"/>
                </a:solidFill>
                <a:latin typeface="+mn-lt"/>
                <a:ea typeface="+mn-ea"/>
                <a:cs typeface="+mn-cs"/>
              </a:defRPr>
            </a:lvl3pPr>
            <a:lvl4pPr marL="1371600" indent="0" algn="ctr" rtl="0" eaLnBrk="1" fontAlgn="base" hangingPunct="1">
              <a:spcBef>
                <a:spcPts val="400"/>
              </a:spcBef>
              <a:spcAft>
                <a:spcPct val="0"/>
              </a:spcAft>
              <a:buClr>
                <a:srgbClr val="8BA2B4"/>
              </a:buClr>
              <a:buSzPct val="70000"/>
              <a:buFont typeface="Wingdings" pitchFamily="2" charset="2"/>
              <a:buNone/>
              <a:defRPr kern="1200">
                <a:solidFill>
                  <a:schemeClr val="tx1"/>
                </a:solidFill>
                <a:latin typeface="+mn-lt"/>
                <a:ea typeface="+mn-ea"/>
                <a:cs typeface="+mn-cs"/>
              </a:defRPr>
            </a:lvl4pPr>
            <a:lvl5pPr marL="1828800" indent="0" algn="ctr" rtl="0" eaLnBrk="1" fontAlgn="base" hangingPunct="1">
              <a:spcBef>
                <a:spcPts val="300"/>
              </a:spcBef>
              <a:spcAft>
                <a:spcPct val="0"/>
              </a:spcAft>
              <a:buClr>
                <a:schemeClr val="accent2"/>
              </a:buClr>
              <a:buSzPct val="70000"/>
              <a:buFont typeface="Wingdings" pitchFamily="2" charset="2"/>
              <a:buNone/>
              <a:defRPr sz="1600" kern="1200">
                <a:solidFill>
                  <a:schemeClr val="tx1"/>
                </a:solidFill>
                <a:latin typeface="+mn-lt"/>
                <a:ea typeface="+mn-ea"/>
                <a:cs typeface="+mn-cs"/>
              </a:defRPr>
            </a:lvl5pPr>
            <a:lvl6pPr marL="2286000" indent="0" algn="ctr" rtl="0" eaLnBrk="1" latinLnBrk="0" hangingPunct="1">
              <a:spcBef>
                <a:spcPts val="300"/>
              </a:spcBef>
              <a:buClr>
                <a:srgbClr val="9FB8CD">
                  <a:shade val="75000"/>
                </a:srgbClr>
              </a:buClr>
              <a:buSzPct val="75000"/>
              <a:buFont typeface="Wingdings 3"/>
              <a:buNone/>
              <a:defRPr kumimoji="0" lang="en-US" sz="1600" kern="1200" smtClean="0">
                <a:solidFill>
                  <a:schemeClr val="tx1"/>
                </a:solidFill>
                <a:latin typeface="+mn-lt"/>
                <a:ea typeface="+mn-ea"/>
                <a:cs typeface="+mn-cs"/>
              </a:defRPr>
            </a:lvl6pPr>
            <a:lvl7pPr marL="2743200" indent="0" algn="ctr" rtl="0" eaLnBrk="1" latinLnBrk="0" hangingPunct="1">
              <a:spcBef>
                <a:spcPts val="300"/>
              </a:spcBef>
              <a:buClr>
                <a:srgbClr val="727CA3">
                  <a:shade val="75000"/>
                </a:srgbClr>
              </a:buClr>
              <a:buSzPct val="75000"/>
              <a:buFont typeface="Wingdings 3"/>
              <a:buNone/>
              <a:defRPr kumimoji="0" lang="en-US" sz="1400" kern="1200" smtClean="0">
                <a:solidFill>
                  <a:schemeClr val="tx1"/>
                </a:solidFill>
                <a:latin typeface="+mn-lt"/>
                <a:ea typeface="+mn-ea"/>
                <a:cs typeface="+mn-cs"/>
              </a:defRPr>
            </a:lvl7pPr>
            <a:lvl8pPr marL="3200400" indent="0" algn="ctr" rtl="0" eaLnBrk="1" latinLnBrk="0" hangingPunct="1">
              <a:spcBef>
                <a:spcPts val="300"/>
              </a:spcBef>
              <a:buClr>
                <a:prstClr val="white">
                  <a:shade val="50000"/>
                </a:prstClr>
              </a:buClr>
              <a:buSzPct val="75000"/>
              <a:buFont typeface="Wingdings 3"/>
              <a:buNone/>
              <a:defRPr kumimoji="0" lang="en-US" sz="1400" kern="1200" smtClean="0">
                <a:solidFill>
                  <a:schemeClr val="tx1"/>
                </a:solidFill>
                <a:latin typeface="+mn-lt"/>
                <a:ea typeface="+mn-ea"/>
                <a:cs typeface="+mn-cs"/>
              </a:defRPr>
            </a:lvl8pPr>
            <a:lvl9pPr marL="3657600" indent="0" algn="ctr" rtl="0" eaLnBrk="1" latinLnBrk="0" hangingPunct="1">
              <a:spcBef>
                <a:spcPts val="300"/>
              </a:spcBef>
              <a:buClr>
                <a:srgbClr val="9FB8CD"/>
              </a:buClr>
              <a:buSzPct val="75000"/>
              <a:buFont typeface="Wingdings 3"/>
              <a:buNone/>
              <a:defRPr kumimoji="0" lang="en-US" sz="1200" kern="1200" smtClean="0">
                <a:solidFill>
                  <a:schemeClr val="tx1"/>
                </a:solidFill>
                <a:latin typeface="+mn-lt"/>
                <a:ea typeface="+mn-ea"/>
                <a:cs typeface="+mn-cs"/>
              </a:defRPr>
            </a:lvl9pPr>
          </a:lstStyle>
          <a:p>
            <a:r>
              <a:rPr lang="en-US" smtClean="0"/>
              <a:t>Click to edit Master subtitle style</a:t>
            </a:r>
            <a:endParaRPr lang="en-US" dirty="0"/>
          </a:p>
        </p:txBody>
      </p:sp>
      <p:sp>
        <p:nvSpPr>
          <p:cNvPr id="26" name="Snip Diagonal Corner Rectangle 25"/>
          <p:cNvSpPr/>
          <p:nvPr/>
        </p:nvSpPr>
        <p:spPr>
          <a:xfrm>
            <a:off x="8458200" y="0"/>
            <a:ext cx="685800" cy="533400"/>
          </a:xfrm>
          <a:prstGeom prst="snip2DiagRect">
            <a:avLst>
              <a:gd name="adj1" fmla="val 0"/>
              <a:gd name="adj2" fmla="val 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Snip Diagonal Corner Rectangle 26"/>
          <p:cNvSpPr/>
          <p:nvPr/>
        </p:nvSpPr>
        <p:spPr>
          <a:xfrm>
            <a:off x="3429000" y="0"/>
            <a:ext cx="5715000" cy="533400"/>
          </a:xfrm>
          <a:prstGeom prst="snip2DiagRect">
            <a:avLst>
              <a:gd name="adj1" fmla="val 0"/>
              <a:gd name="adj2"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p:cNvSpPr txBox="1"/>
          <p:nvPr/>
        </p:nvSpPr>
        <p:spPr>
          <a:xfrm rot="16200000">
            <a:off x="-129691" y="4102556"/>
            <a:ext cx="3068023" cy="461665"/>
          </a:xfrm>
          <a:prstGeom prst="rect">
            <a:avLst/>
          </a:prstGeom>
          <a:noFill/>
        </p:spPr>
        <p:txBody>
          <a:bodyPr wrap="square" rtlCol="0">
            <a:spAutoFit/>
          </a:bodyPr>
          <a:lstStyle/>
          <a:p>
            <a:pPr algn="ctr"/>
            <a:r>
              <a:rPr lang="en-US" dirty="0" smtClean="0">
                <a:solidFill>
                  <a:schemeClr val="accent1">
                    <a:lumMod val="50000"/>
                  </a:schemeClr>
                </a:solidFill>
              </a:rPr>
              <a:t>Objectives</a:t>
            </a:r>
            <a:endParaRPr lang="en-US" dirty="0">
              <a:solidFill>
                <a:schemeClr val="accent1">
                  <a:lumMod val="50000"/>
                </a:schemeClr>
              </a:solidFill>
            </a:endParaRPr>
          </a:p>
        </p:txBody>
      </p:sp>
    </p:spTree>
    <p:extLst>
      <p:ext uri="{BB962C8B-B14F-4D97-AF65-F5344CB8AC3E}">
        <p14:creationId xmlns:p14="http://schemas.microsoft.com/office/powerpoint/2010/main" xmlns="" val="37548080"/>
      </p:ext>
    </p:extLst>
  </p:cSld>
  <p:clrMapOvr>
    <a:masterClrMapping/>
  </p:clrMapOvr>
  <p:timing>
    <p:tnLst>
      <p:par>
        <p:cTn id="1" dur="indefinite" restart="never" nodeType="tmRoot"/>
      </p:par>
    </p:tnLst>
  </p:timing>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219200"/>
            <a:ext cx="8229600"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E6EFA536-BF07-417E-9D69-F23A20C07272}" type="slidenum">
              <a:rPr lang="en-US" smtClean="0"/>
              <a:pPr/>
              <a:t>‹#›</a:t>
            </a:fld>
            <a:endParaRPr lang="en-US"/>
          </a:p>
        </p:txBody>
      </p:sp>
    </p:spTree>
    <p:extLst>
      <p:ext uri="{BB962C8B-B14F-4D97-AF65-F5344CB8AC3E}">
        <p14:creationId xmlns:p14="http://schemas.microsoft.com/office/powerpoint/2010/main" xmlns="" val="207427382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2">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152400"/>
            <a:ext cx="8229600" cy="457200"/>
          </a:xfrm>
        </p:spPr>
        <p:txBody>
          <a:bodyPr/>
          <a:lstStyle/>
          <a:p>
            <a:r>
              <a:rPr lang="en-US" smtClean="0"/>
              <a:t>Click to edit Master title style</a:t>
            </a:r>
            <a:endParaRPr lang="en-US" dirty="0"/>
          </a:p>
        </p:txBody>
      </p:sp>
      <p:sp>
        <p:nvSpPr>
          <p:cNvPr id="8" name="Content Placeholder 7"/>
          <p:cNvSpPr>
            <a:spLocks noGrp="1"/>
          </p:cNvSpPr>
          <p:nvPr>
            <p:ph sz="quarter" idx="1"/>
          </p:nvPr>
        </p:nvSpPr>
        <p:spPr>
          <a:xfrm>
            <a:off x="457200" y="685800"/>
            <a:ext cx="8229600" cy="5638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5"/>
          <p:cNvSpPr>
            <a:spLocks noGrp="1"/>
          </p:cNvSpPr>
          <p:nvPr>
            <p:ph type="sldNum" sz="quarter" idx="12"/>
          </p:nvPr>
        </p:nvSpPr>
        <p:spPr>
          <a:xfrm>
            <a:off x="8610600" y="6492875"/>
            <a:ext cx="1981200" cy="365125"/>
          </a:xfrm>
        </p:spPr>
        <p:txBody>
          <a:bodyPr/>
          <a:lstStyle>
            <a:lvl1pPr>
              <a:defRPr b="1" smtClean="0">
                <a:solidFill>
                  <a:schemeClr val="tx2"/>
                </a:solidFill>
              </a:defRPr>
            </a:lvl1pPr>
          </a:lstStyle>
          <a:p>
            <a:fld id="{A0645F56-87C8-49AE-AB69-38FEEA9AA94F}" type="slidenum">
              <a:rPr lang="en-US" smtClean="0"/>
              <a:pPr/>
              <a:t>‹#›</a:t>
            </a:fld>
            <a:endParaRPr lang="en-US"/>
          </a:p>
        </p:txBody>
      </p:sp>
      <p:sp>
        <p:nvSpPr>
          <p:cNvPr id="7" name="Straight Connector 28"/>
          <p:cNvSpPr>
            <a:spLocks noChangeShapeType="1"/>
          </p:cNvSpPr>
          <p:nvPr/>
        </p:nvSpPr>
        <p:spPr bwMode="auto">
          <a:xfrm>
            <a:off x="457200" y="6096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Tree>
    <p:extLst>
      <p:ext uri="{BB962C8B-B14F-4D97-AF65-F5344CB8AC3E}">
        <p14:creationId xmlns:p14="http://schemas.microsoft.com/office/powerpoint/2010/main" xmlns="" val="2898482243"/>
      </p:ext>
    </p:extLst>
  </p:cSld>
  <p:clrMapOvr>
    <a:masterClrMapping/>
  </p:clrMapOvr>
  <p:timing>
    <p:tnLst>
      <p:par>
        <p:cTn id="1" dur="indefinite" restart="never" nodeType="tmRoot"/>
      </p:par>
    </p:tnLst>
  </p:timing>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4" name="Rectangle 3"/>
          <p:cNvSpPr/>
          <p:nvPr/>
        </p:nvSpPr>
        <p:spPr>
          <a:xfrm>
            <a:off x="914400" y="2819400"/>
            <a:ext cx="7315200" cy="1279525"/>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ectangle 4"/>
          <p:cNvSpPr/>
          <p:nvPr/>
        </p:nvSpPr>
        <p:spPr>
          <a:xfrm>
            <a:off x="914400" y="2819400"/>
            <a:ext cx="228600" cy="1279525"/>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1219200" y="2971800"/>
            <a:ext cx="6858000" cy="1066800"/>
          </a:xfrm>
        </p:spPr>
        <p:txBody>
          <a:bodyPr anchor="t"/>
          <a:lstStyle>
            <a:lvl1pPr algn="r">
              <a:buNone/>
              <a:defRPr sz="3200" b="0" cap="none" baseline="0"/>
            </a:lvl1pPr>
          </a:lstStyle>
          <a:p>
            <a:r>
              <a:rPr lang="en-US" smtClean="0"/>
              <a:t>Click to edit Master title style</a:t>
            </a:r>
            <a:endParaRPr lang="en-US"/>
          </a:p>
        </p:txBody>
      </p:sp>
      <p:sp>
        <p:nvSpPr>
          <p:cNvPr id="3" name="Text Placeholder 2"/>
          <p:cNvSpPr>
            <a:spLocks noGrp="1"/>
          </p:cNvSpPr>
          <p:nvPr>
            <p:ph type="body" idx="1"/>
          </p:nvPr>
        </p:nvSpPr>
        <p:spPr>
          <a:xfrm>
            <a:off x="1295400" y="4267200"/>
            <a:ext cx="6781800" cy="1143000"/>
          </a:xfrm>
        </p:spPr>
        <p:txBody>
          <a:bodyPr/>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6" name="Date Placeholder 3"/>
          <p:cNvSpPr>
            <a:spLocks noGrp="1"/>
          </p:cNvSpPr>
          <p:nvPr>
            <p:ph type="dt" sz="half" idx="10"/>
          </p:nvPr>
        </p:nvSpPr>
        <p:spPr>
          <a:xfrm>
            <a:off x="6400800" y="6354763"/>
            <a:ext cx="2286000" cy="366712"/>
          </a:xfrm>
          <a:prstGeom prst="rect">
            <a:avLst/>
          </a:prstGeom>
        </p:spPr>
        <p:txBody>
          <a:bodyPr/>
          <a:lstStyle>
            <a:lvl1pPr>
              <a:defRPr/>
            </a:lvl1pPr>
          </a:lstStyle>
          <a:p>
            <a:endParaRPr lang="en-US"/>
          </a:p>
        </p:txBody>
      </p:sp>
      <p:sp>
        <p:nvSpPr>
          <p:cNvPr id="7" name="Footer Placeholder 4"/>
          <p:cNvSpPr>
            <a:spLocks noGrp="1"/>
          </p:cNvSpPr>
          <p:nvPr>
            <p:ph type="ftr" sz="quarter" idx="11"/>
          </p:nvPr>
        </p:nvSpPr>
        <p:spPr>
          <a:xfrm>
            <a:off x="2898775" y="6354763"/>
            <a:ext cx="3475038" cy="366712"/>
          </a:xfrm>
          <a:prstGeom prst="rect">
            <a:avLst/>
          </a:prstGeom>
        </p:spPr>
        <p:txBody>
          <a:bodyPr/>
          <a:lstStyle>
            <a:lvl1pPr>
              <a:defRPr/>
            </a:lvl1pPr>
          </a:lstStyle>
          <a:p>
            <a:endParaRPr lang="en-US"/>
          </a:p>
        </p:txBody>
      </p:sp>
      <p:sp>
        <p:nvSpPr>
          <p:cNvPr id="8" name="Slide Number Placeholder 5"/>
          <p:cNvSpPr>
            <a:spLocks noGrp="1"/>
          </p:cNvSpPr>
          <p:nvPr>
            <p:ph type="sldNum" sz="quarter" idx="12"/>
          </p:nvPr>
        </p:nvSpPr>
        <p:spPr>
          <a:xfrm>
            <a:off x="1069975" y="6354763"/>
            <a:ext cx="1520825" cy="366712"/>
          </a:xfrm>
        </p:spPr>
        <p:txBody>
          <a:bodyPr/>
          <a:lstStyle>
            <a:lvl1pPr>
              <a:defRPr/>
            </a:lvl1pPr>
          </a:lstStyle>
          <a:p>
            <a:fld id="{1E5E0219-78E1-456D-A801-013E1821A8E4}" type="slidenum">
              <a:rPr lang="en-US" smtClean="0"/>
              <a:pPr/>
              <a:t>‹#›</a:t>
            </a:fld>
            <a:endParaRPr lang="en-US"/>
          </a:p>
        </p:txBody>
      </p:sp>
    </p:spTree>
    <p:extLst>
      <p:ext uri="{BB962C8B-B14F-4D97-AF65-F5344CB8AC3E}">
        <p14:creationId xmlns:p14="http://schemas.microsoft.com/office/powerpoint/2010/main" xmlns="" val="1985004710"/>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
        <p:nvSpPr>
          <p:cNvPr id="9" name="Content Placeholder 8"/>
          <p:cNvSpPr>
            <a:spLocks noGrp="1"/>
          </p:cNvSpPr>
          <p:nvPr>
            <p:ph sz="quarter" idx="1"/>
          </p:nvPr>
        </p:nvSpPr>
        <p:spPr>
          <a:xfrm>
            <a:off x="457200" y="1219200"/>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2"/>
          </p:nvPr>
        </p:nvSpPr>
        <p:spPr>
          <a:xfrm>
            <a:off x="4632198" y="1216152"/>
            <a:ext cx="4041648" cy="493776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130089703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285875"/>
            <a:ext cx="4040188" cy="685800"/>
          </a:xfrm>
          <a:noFill/>
          <a:ln>
            <a:noFill/>
          </a:ln>
        </p:spPr>
        <p:txBody>
          <a:bodyPr anchor="b">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anchor="b"/>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11" name="Content Placeholder 10"/>
          <p:cNvSpPr>
            <a:spLocks noGrp="1"/>
          </p:cNvSpPr>
          <p:nvPr>
            <p:ph sz="quarter" idx="2"/>
          </p:nvPr>
        </p:nvSpPr>
        <p:spPr>
          <a:xfrm>
            <a:off x="457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quarter" idx="4"/>
          </p:nvPr>
        </p:nvSpPr>
        <p:spPr>
          <a:xfrm>
            <a:off x="4648200" y="2133600"/>
            <a:ext cx="4038600" cy="4038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xmlns="" val="376230489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lang="en-US" smtClean="0"/>
              <a:t>Click to edit Master title style</a:t>
            </a:r>
            <a:endParaRPr lang="en-US"/>
          </a:p>
        </p:txBody>
      </p:sp>
    </p:spTree>
    <p:extLst>
      <p:ext uri="{BB962C8B-B14F-4D97-AF65-F5344CB8AC3E}">
        <p14:creationId xmlns:p14="http://schemas.microsoft.com/office/powerpoint/2010/main" xmlns="" val="1683579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Narrow">
    <p:spTree>
      <p:nvGrpSpPr>
        <p:cNvPr id="1" name=""/>
        <p:cNvGrpSpPr/>
        <p:nvPr/>
      </p:nvGrpSpPr>
      <p:grpSpPr>
        <a:xfrm>
          <a:off x="0" y="0"/>
          <a:ext cx="0" cy="0"/>
          <a:chOff x="0" y="0"/>
          <a:chExt cx="0" cy="0"/>
        </a:xfrm>
      </p:grpSpPr>
      <p:sp>
        <p:nvSpPr>
          <p:cNvPr id="3" name="Rectangle 2"/>
          <p:cNvSpPr/>
          <p:nvPr/>
        </p:nvSpPr>
        <p:spPr>
          <a:xfrm>
            <a:off x="0" y="-9525"/>
            <a:ext cx="9144000" cy="6477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traight Connector 28"/>
          <p:cNvSpPr>
            <a:spLocks noChangeShapeType="1"/>
          </p:cNvSpPr>
          <p:nvPr/>
        </p:nvSpPr>
        <p:spPr bwMode="auto">
          <a:xfrm>
            <a:off x="457200" y="8001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2" name="Title 1"/>
          <p:cNvSpPr>
            <a:spLocks noGrp="1"/>
          </p:cNvSpPr>
          <p:nvPr>
            <p:ph type="title"/>
          </p:nvPr>
        </p:nvSpPr>
        <p:spPr>
          <a:xfrm>
            <a:off x="457200" y="304800"/>
            <a:ext cx="8229600" cy="533400"/>
          </a:xfrm>
        </p:spPr>
        <p:txBody>
          <a:bodyPr/>
          <a:lstStyle/>
          <a:p>
            <a:r>
              <a:rPr lang="en-US" smtClean="0"/>
              <a:t>Click to edit Master title style</a:t>
            </a:r>
            <a:endParaRPr lang="en-US"/>
          </a:p>
        </p:txBody>
      </p:sp>
    </p:spTree>
    <p:extLst>
      <p:ext uri="{BB962C8B-B14F-4D97-AF65-F5344CB8AC3E}">
        <p14:creationId xmlns:p14="http://schemas.microsoft.com/office/powerpoint/2010/main" xmlns="" val="3974527969"/>
      </p:ext>
    </p:extLst>
  </p:cSld>
  <p:clrMapOvr>
    <a:masterClrMapping/>
  </p:clrMapOvr>
  <p:timing>
    <p:tnLst>
      <p:par>
        <p:cTn id="1" dur="indefinite" restart="never" nodeType="tmRoot"/>
      </p:par>
    </p:tnLst>
  </p:timing>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21"/>
          <p:cNvSpPr>
            <a:spLocks noGrp="1"/>
          </p:cNvSpPr>
          <p:nvPr>
            <p:ph type="title"/>
          </p:nvPr>
        </p:nvSpPr>
        <p:spPr bwMode="auto">
          <a:xfrm>
            <a:off x="457200" y="152400"/>
            <a:ext cx="8229600" cy="9906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
        <p:nvSpPr>
          <p:cNvPr id="1027" name="Text Placeholder 12"/>
          <p:cNvSpPr>
            <a:spLocks noGrp="1"/>
          </p:cNvSpPr>
          <p:nvPr>
            <p:ph type="body" idx="1"/>
          </p:nvPr>
        </p:nvSpPr>
        <p:spPr bwMode="auto">
          <a:xfrm>
            <a:off x="457200" y="1219200"/>
            <a:ext cx="8229600" cy="49101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3" name="Slide Number Placeholder 22"/>
          <p:cNvSpPr>
            <a:spLocks noGrp="1"/>
          </p:cNvSpPr>
          <p:nvPr>
            <p:ph type="sldNum" sz="quarter" idx="4"/>
          </p:nvPr>
        </p:nvSpPr>
        <p:spPr>
          <a:xfrm>
            <a:off x="612775" y="6356350"/>
            <a:ext cx="1981200" cy="365125"/>
          </a:xfrm>
          <a:prstGeom prst="rect">
            <a:avLst/>
          </a:prstGeom>
        </p:spPr>
        <p:txBody>
          <a:bodyPr vert="horz"/>
          <a:lstStyle>
            <a:lvl1pPr algn="l" eaLnBrk="1" latinLnBrk="0" hangingPunct="1">
              <a:defRPr kumimoji="0" sz="1400" smtClean="0">
                <a:solidFill>
                  <a:schemeClr val="tx2"/>
                </a:solidFill>
              </a:defRPr>
            </a:lvl1pPr>
          </a:lstStyle>
          <a:p>
            <a:fld id="{A0645F56-87C8-49AE-AB69-38FEEA9AA94F}" type="slidenum">
              <a:rPr lang="en-US" smtClean="0"/>
              <a:pPr/>
              <a:t>‹#›</a:t>
            </a:fld>
            <a:endParaRPr lang="en-US"/>
          </a:p>
        </p:txBody>
      </p:sp>
      <p:sp>
        <p:nvSpPr>
          <p:cNvPr id="1032" name="Straight Connector 28"/>
          <p:cNvSpPr>
            <a:spLocks noChangeShapeType="1"/>
          </p:cNvSpPr>
          <p:nvPr/>
        </p:nvSpPr>
        <p:spPr bwMode="auto">
          <a:xfrm>
            <a:off x="457200" y="1143000"/>
            <a:ext cx="8229600" cy="0"/>
          </a:xfrm>
          <a:prstGeom prst="line">
            <a:avLst/>
          </a:prstGeom>
          <a:noFill/>
          <a:ln w="9525" algn="ctr">
            <a:solidFill>
              <a:schemeClr val="accent2"/>
            </a:solidFill>
            <a:prstDash val="dash"/>
            <a:round/>
            <a:headEnd/>
            <a:tailEnd/>
          </a:ln>
          <a:extLst>
            <a:ext uri="{909E8E84-426E-40DD-AFC4-6F175D3DCCD1}">
              <a14:hiddenFill xmlns:a14="http://schemas.microsoft.com/office/drawing/2010/main" xmlns="">
                <a:noFill/>
              </a14:hiddenFill>
            </a:ext>
          </a:extLst>
        </p:spPr>
        <p:txBody>
          <a:bodyPr/>
          <a:lstStyle/>
          <a:p>
            <a:endParaRPr lang="en-US"/>
          </a:p>
        </p:txBody>
      </p:sp>
      <p:sp>
        <p:nvSpPr>
          <p:cNvPr id="8" name="Rectangle 7"/>
          <p:cNvSpPr/>
          <p:nvPr/>
        </p:nvSpPr>
        <p:spPr>
          <a:xfrm>
            <a:off x="0" y="6477000"/>
            <a:ext cx="9144000" cy="3810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Slide Number Placeholder 5"/>
          <p:cNvSpPr txBox="1">
            <a:spLocks/>
          </p:cNvSpPr>
          <p:nvPr/>
        </p:nvSpPr>
        <p:spPr>
          <a:xfrm>
            <a:off x="59636" y="6456226"/>
            <a:ext cx="4114800" cy="365125"/>
          </a:xfrm>
          <a:prstGeom prst="rect">
            <a:avLst/>
          </a:prstGeom>
        </p:spPr>
        <p:txBody>
          <a:bodyPr/>
          <a:lstStyle>
            <a:lvl1pPr>
              <a:defRPr b="1">
                <a:solidFill>
                  <a:schemeClr val="tx2"/>
                </a:solidFill>
              </a:defRPr>
            </a:lvl1pPr>
          </a:lstStyle>
          <a:p>
            <a:pPr>
              <a:defRPr/>
            </a:pPr>
            <a:r>
              <a:rPr lang="en-US" sz="1100" dirty="0" smtClean="0">
                <a:ea typeface="ＭＳ Ｐゴシック" pitchFamily="64" charset="-128"/>
                <a:cs typeface="+mn-cs"/>
              </a:rPr>
              <a:t>SWE</a:t>
            </a:r>
            <a:r>
              <a:rPr lang="en-US" sz="1100" baseline="0" dirty="0" smtClean="0">
                <a:ea typeface="ＭＳ Ｐゴシック" pitchFamily="64" charset="-128"/>
                <a:cs typeface="+mn-cs"/>
              </a:rPr>
              <a:t> 205: Introduction to Software Engineering</a:t>
            </a:r>
            <a:endParaRPr lang="en-US" sz="1100" dirty="0">
              <a:ea typeface="ＭＳ Ｐゴシック" pitchFamily="64" charset="-128"/>
              <a:cs typeface="+mn-cs"/>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Lst>
  <p:timing>
    <p:tnLst>
      <p:par>
        <p:cTn id="1" dur="indefinite" restart="never" nodeType="tmRoot"/>
      </p:par>
    </p:tnLst>
  </p:timing>
  <p:hf hdr="0" ftr="0" dt="0"/>
  <p:txStyles>
    <p:titleStyle>
      <a:lvl1pPr algn="l" rtl="0" eaLnBrk="1" fontAlgn="base" hangingPunct="1">
        <a:spcBef>
          <a:spcPct val="0"/>
        </a:spcBef>
        <a:spcAft>
          <a:spcPct val="0"/>
        </a:spcAft>
        <a:defRPr sz="3200" kern="1200">
          <a:solidFill>
            <a:schemeClr val="tx2"/>
          </a:solidFill>
          <a:latin typeface="+mj-lt"/>
          <a:ea typeface="+mj-ea"/>
          <a:cs typeface="+mj-cs"/>
        </a:defRPr>
      </a:lvl1pPr>
      <a:lvl2pPr algn="l" rtl="0" eaLnBrk="1" fontAlgn="base" hangingPunct="1">
        <a:spcBef>
          <a:spcPct val="0"/>
        </a:spcBef>
        <a:spcAft>
          <a:spcPct val="0"/>
        </a:spcAft>
        <a:defRPr sz="3200">
          <a:solidFill>
            <a:schemeClr val="tx2"/>
          </a:solidFill>
          <a:latin typeface="Bookman Old Style" pitchFamily="18" charset="0"/>
        </a:defRPr>
      </a:lvl2pPr>
      <a:lvl3pPr algn="l" rtl="0" eaLnBrk="1" fontAlgn="base" hangingPunct="1">
        <a:spcBef>
          <a:spcPct val="0"/>
        </a:spcBef>
        <a:spcAft>
          <a:spcPct val="0"/>
        </a:spcAft>
        <a:defRPr sz="3200">
          <a:solidFill>
            <a:schemeClr val="tx2"/>
          </a:solidFill>
          <a:latin typeface="Bookman Old Style" pitchFamily="18" charset="0"/>
        </a:defRPr>
      </a:lvl3pPr>
      <a:lvl4pPr algn="l" rtl="0" eaLnBrk="1" fontAlgn="base" hangingPunct="1">
        <a:spcBef>
          <a:spcPct val="0"/>
        </a:spcBef>
        <a:spcAft>
          <a:spcPct val="0"/>
        </a:spcAft>
        <a:defRPr sz="3200">
          <a:solidFill>
            <a:schemeClr val="tx2"/>
          </a:solidFill>
          <a:latin typeface="Bookman Old Style" pitchFamily="18" charset="0"/>
        </a:defRPr>
      </a:lvl4pPr>
      <a:lvl5pPr algn="l" rtl="0" eaLnBrk="1" fontAlgn="base" hangingPunct="1">
        <a:spcBef>
          <a:spcPct val="0"/>
        </a:spcBef>
        <a:spcAft>
          <a:spcPct val="0"/>
        </a:spcAft>
        <a:defRPr sz="3200">
          <a:solidFill>
            <a:schemeClr val="tx2"/>
          </a:solidFill>
          <a:latin typeface="Bookman Old Style" pitchFamily="18" charset="0"/>
        </a:defRPr>
      </a:lvl5pPr>
      <a:lvl6pPr marL="457200" algn="l" rtl="0" eaLnBrk="1" fontAlgn="base" hangingPunct="1">
        <a:spcBef>
          <a:spcPct val="0"/>
        </a:spcBef>
        <a:spcAft>
          <a:spcPct val="0"/>
        </a:spcAft>
        <a:defRPr sz="3200">
          <a:solidFill>
            <a:schemeClr val="tx2"/>
          </a:solidFill>
          <a:latin typeface="Bookman Old Style" pitchFamily="18" charset="0"/>
        </a:defRPr>
      </a:lvl6pPr>
      <a:lvl7pPr marL="914400" algn="l" rtl="0" eaLnBrk="1" fontAlgn="base" hangingPunct="1">
        <a:spcBef>
          <a:spcPct val="0"/>
        </a:spcBef>
        <a:spcAft>
          <a:spcPct val="0"/>
        </a:spcAft>
        <a:defRPr sz="3200">
          <a:solidFill>
            <a:schemeClr val="tx2"/>
          </a:solidFill>
          <a:latin typeface="Bookman Old Style" pitchFamily="18" charset="0"/>
        </a:defRPr>
      </a:lvl7pPr>
      <a:lvl8pPr marL="1371600" algn="l" rtl="0" eaLnBrk="1" fontAlgn="base" hangingPunct="1">
        <a:spcBef>
          <a:spcPct val="0"/>
        </a:spcBef>
        <a:spcAft>
          <a:spcPct val="0"/>
        </a:spcAft>
        <a:defRPr sz="3200">
          <a:solidFill>
            <a:schemeClr val="tx2"/>
          </a:solidFill>
          <a:latin typeface="Bookman Old Style" pitchFamily="18" charset="0"/>
        </a:defRPr>
      </a:lvl8pPr>
      <a:lvl9pPr marL="1828800" algn="l" rtl="0" eaLnBrk="1" fontAlgn="base" hangingPunct="1">
        <a:spcBef>
          <a:spcPct val="0"/>
        </a:spcBef>
        <a:spcAft>
          <a:spcPct val="0"/>
        </a:spcAft>
        <a:defRPr sz="3200">
          <a:solidFill>
            <a:schemeClr val="tx2"/>
          </a:solidFill>
          <a:latin typeface="Bookman Old Style" pitchFamily="18" charset="0"/>
        </a:defRPr>
      </a:lvl9pPr>
    </p:titleStyle>
    <p:bodyStyle>
      <a:lvl1pPr marL="273050" indent="-273050" algn="l" rtl="0" eaLnBrk="1" fontAlgn="base" hangingPunct="1">
        <a:spcBef>
          <a:spcPts val="600"/>
        </a:spcBef>
        <a:spcAft>
          <a:spcPct val="0"/>
        </a:spcAft>
        <a:buClr>
          <a:schemeClr val="accent1"/>
        </a:buClr>
        <a:buSzPct val="76000"/>
        <a:buFont typeface="Wingdings 3" pitchFamily="18" charset="2"/>
        <a:buChar char=""/>
        <a:defRPr sz="2600" kern="1200">
          <a:solidFill>
            <a:schemeClr val="tx1"/>
          </a:solidFill>
          <a:latin typeface="+mn-lt"/>
          <a:ea typeface="+mn-ea"/>
          <a:cs typeface="+mn-cs"/>
        </a:defRPr>
      </a:lvl1pPr>
      <a:lvl2pPr marL="547688" indent="-273050" algn="l" rtl="0" eaLnBrk="1" fontAlgn="base" hangingPunct="1">
        <a:spcBef>
          <a:spcPts val="500"/>
        </a:spcBef>
        <a:spcAft>
          <a:spcPct val="0"/>
        </a:spcAft>
        <a:buClr>
          <a:schemeClr val="accent2"/>
        </a:buClr>
        <a:buSzPct val="76000"/>
        <a:buFont typeface="Wingdings 3" pitchFamily="18" charset="2"/>
        <a:buChar char=""/>
        <a:defRPr sz="2300" kern="1200">
          <a:solidFill>
            <a:schemeClr val="tx2"/>
          </a:solidFill>
          <a:latin typeface="+mn-lt"/>
          <a:ea typeface="+mn-ea"/>
          <a:cs typeface="+mn-cs"/>
        </a:defRPr>
      </a:lvl2pPr>
      <a:lvl3pPr marL="822325" indent="-228600" algn="l" rtl="0" eaLnBrk="1" fontAlgn="base" hangingPunct="1">
        <a:spcBef>
          <a:spcPts val="500"/>
        </a:spcBef>
        <a:spcAft>
          <a:spcPct val="0"/>
        </a:spcAft>
        <a:buClr>
          <a:srgbClr val="BCBCBC"/>
        </a:buClr>
        <a:buSzPct val="76000"/>
        <a:buFont typeface="Wingdings 3" pitchFamily="18" charset="2"/>
        <a:buChar char=""/>
        <a:defRPr sz="2000" kern="1200">
          <a:solidFill>
            <a:schemeClr val="tx1"/>
          </a:solidFill>
          <a:latin typeface="+mn-lt"/>
          <a:ea typeface="+mn-ea"/>
          <a:cs typeface="+mn-cs"/>
        </a:defRPr>
      </a:lvl3pPr>
      <a:lvl4pPr marL="1096963" indent="-228600" algn="l" rtl="0" eaLnBrk="1" fontAlgn="base" hangingPunct="1">
        <a:spcBef>
          <a:spcPts val="400"/>
        </a:spcBef>
        <a:spcAft>
          <a:spcPct val="0"/>
        </a:spcAft>
        <a:buClr>
          <a:srgbClr val="8BA2B4"/>
        </a:buClr>
        <a:buSzPct val="70000"/>
        <a:buFont typeface="Wingdings" pitchFamily="2" charset="2"/>
        <a:buChar char=""/>
        <a:defRPr kern="1200">
          <a:solidFill>
            <a:schemeClr val="tx1"/>
          </a:solidFill>
          <a:latin typeface="+mn-lt"/>
          <a:ea typeface="+mn-ea"/>
          <a:cs typeface="+mn-cs"/>
        </a:defRPr>
      </a:lvl4pPr>
      <a:lvl5pPr marL="1371600" indent="-228600" algn="l" rtl="0" eaLnBrk="1" fontAlgn="base" hangingPunct="1">
        <a:spcBef>
          <a:spcPts val="300"/>
        </a:spcBef>
        <a:spcAft>
          <a:spcPct val="0"/>
        </a:spcAft>
        <a:buClr>
          <a:schemeClr val="accent2"/>
        </a:buClr>
        <a:buSzPct val="70000"/>
        <a:buFont typeface="Wingdings" pitchFamily="2" charset="2"/>
        <a:buChar char=""/>
        <a:defRPr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p:txBody>
          <a:bodyPr>
            <a:normAutofit fontScale="90000"/>
          </a:bodyPr>
          <a:lstStyle/>
          <a:p>
            <a:r>
              <a:rPr lang="en-US" dirty="0"/>
              <a:t>Lecture – </a:t>
            </a:r>
            <a:r>
              <a:rPr lang="en-US" dirty="0" smtClean="0"/>
              <a:t>18</a:t>
            </a:r>
            <a:r>
              <a:rPr lang="en-US" dirty="0"/>
              <a:t/>
            </a:r>
            <a:br>
              <a:rPr lang="en-US" dirty="0"/>
            </a:br>
            <a:r>
              <a:rPr lang="en-US" dirty="0"/>
              <a:t>Architectural Design</a:t>
            </a:r>
            <a:br>
              <a:rPr lang="en-US" dirty="0"/>
            </a:br>
            <a:r>
              <a:rPr lang="en-US" dirty="0"/>
              <a:t/>
            </a:r>
            <a:br>
              <a:rPr lang="en-US" dirty="0"/>
            </a:br>
            <a:r>
              <a:rPr lang="en-US" dirty="0"/>
              <a:t/>
            </a:r>
            <a:br>
              <a:rPr lang="en-US" dirty="0"/>
            </a:br>
            <a:endParaRPr lang="en-US" dirty="0"/>
          </a:p>
        </p:txBody>
      </p:sp>
      <p:sp>
        <p:nvSpPr>
          <p:cNvPr id="3075" name="Rectangle 3"/>
          <p:cNvSpPr>
            <a:spLocks noGrp="1" noChangeArrowheads="1"/>
          </p:cNvSpPr>
          <p:nvPr>
            <p:ph type="subTitle" idx="1"/>
          </p:nvPr>
        </p:nvSpPr>
        <p:spPr/>
        <p:txBody>
          <a:bodyPr>
            <a:normAutofit/>
          </a:bodyPr>
          <a:lstStyle/>
          <a:p>
            <a:pPr algn="ctr"/>
            <a:r>
              <a:rPr lang="en-US" sz="1600" dirty="0"/>
              <a:t>SWE 205 - Introduction to Software </a:t>
            </a:r>
            <a:r>
              <a:rPr lang="en-US" sz="1600" dirty="0" smtClean="0"/>
              <a:t>Engineering</a:t>
            </a:r>
            <a:endParaRPr lang="en-US" sz="1600" dirty="0"/>
          </a:p>
        </p:txBody>
      </p:sp>
      <p:sp>
        <p:nvSpPr>
          <p:cNvPr id="2" name="Content Placeholder 1"/>
          <p:cNvSpPr>
            <a:spLocks noGrp="1"/>
          </p:cNvSpPr>
          <p:nvPr>
            <p:ph sz="quarter" idx="13"/>
          </p:nvPr>
        </p:nvSpPr>
        <p:spPr/>
        <p:txBody>
          <a:bodyPr/>
          <a:lstStyle/>
          <a:p>
            <a:r>
              <a:rPr lang="en-GB" dirty="0"/>
              <a:t>Explain the architectural design decisions that have to be made</a:t>
            </a:r>
          </a:p>
          <a:p>
            <a:pPr lvl="1"/>
            <a:r>
              <a:rPr lang="en-GB" dirty="0"/>
              <a:t>Introduce architectural styles</a:t>
            </a:r>
          </a:p>
          <a:p>
            <a:pPr lvl="1"/>
            <a:endParaRPr lang="en-GB" dirty="0"/>
          </a:p>
          <a:p>
            <a:r>
              <a:rPr lang="en-GB" dirty="0"/>
              <a:t>Architectural models</a:t>
            </a:r>
            <a:endParaRPr lang="en-US" dirty="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Layered architecture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646021137"/>
              </p:ext>
            </p:extLst>
          </p:nvPr>
        </p:nvGraphicFramePr>
        <p:xfrm>
          <a:off x="533400" y="1295399"/>
          <a:ext cx="8153400" cy="4953002"/>
        </p:xfrm>
        <a:graphic>
          <a:graphicData uri="http://schemas.openxmlformats.org/drawingml/2006/table">
            <a:tbl>
              <a:tblPr firstRow="1" bandRow="1">
                <a:tableStyleId>{5C22544A-7EE6-4342-B048-85BDC9FD1C3A}</a:tableStyleId>
              </a:tblPr>
              <a:tblGrid>
                <a:gridCol w="2224339"/>
                <a:gridCol w="5929061"/>
              </a:tblGrid>
              <a:tr h="396023">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Layered </a:t>
                      </a:r>
                      <a:r>
                        <a:rPr lang="en-GB" sz="1400" b="1" dirty="0" smtClean="0">
                          <a:solidFill>
                            <a:srgbClr val="000000"/>
                          </a:solidFill>
                          <a:latin typeface="Helvetica"/>
                          <a:ea typeface="Times New Roman"/>
                          <a:cs typeface="Helvetica"/>
                        </a:rPr>
                        <a:t>architecture</a:t>
                      </a:r>
                      <a:endParaRPr lang="en-GB" sz="1400" b="1" dirty="0">
                        <a:solidFill>
                          <a:srgbClr val="000000"/>
                        </a:solidFill>
                        <a:latin typeface="Helvetica"/>
                        <a:ea typeface="Times New Roman"/>
                        <a:cs typeface="Helvetica"/>
                      </a:endParaRPr>
                    </a:p>
                  </a:txBody>
                  <a:tcPr marL="68580" marR="68580" marT="0" marB="0"/>
                </a:tc>
              </a:tr>
              <a:tr h="911396">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Organizes the system into layers with related functionality associated with each layer. A layer provides services to the layer above it so the lowest-level layers represent core services that are likely to be used throughout the system. See Figure 6.6.</a:t>
                      </a:r>
                    </a:p>
                  </a:txBody>
                  <a:tcPr marL="68580" marR="68580" marT="0" marB="0"/>
                </a:tc>
              </a:tr>
              <a:tr h="455698">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 layered model of a system for sharing copyright documents held in different libraries, as shown in Figure 6.7.</a:t>
                      </a:r>
                    </a:p>
                  </a:txBody>
                  <a:tcPr marL="68580" marR="68580" marT="0" marB="0"/>
                </a:tc>
              </a:tr>
              <a:tr h="91139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building new facilities on top of existing systems; when the development is spread across several teams with each team responsibility for a layer of functionality; when there is a requirement for multi-level security.</a:t>
                      </a:r>
                    </a:p>
                  </a:txBody>
                  <a:tcPr marL="68580" marR="68580" marT="0" marB="0"/>
                </a:tc>
              </a:tr>
              <a:tr h="91139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Allows replacement of entire layers so long as the interface is maintained. Redundant facilities (e.g., authentication) can be provided in each layer to increase the dependability of the system.</a:t>
                      </a:r>
                    </a:p>
                  </a:txBody>
                  <a:tcPr marL="68580" marR="68580" marT="0" marB="0"/>
                </a:tc>
              </a:tr>
              <a:tr h="136709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p>
                  </a:txBody>
                  <a:tcPr marL="68580" marR="68580" marT="0" marB="0"/>
                </a:tc>
                <a:tc>
                  <a:txBody>
                    <a:bodyPr/>
                    <a:lstStyle/>
                    <a:p>
                      <a:pPr algn="l">
                        <a:spcAft>
                          <a:spcPts val="0"/>
                        </a:spcAft>
                        <a:tabLst>
                          <a:tab pos="342900" algn="l"/>
                          <a:tab pos="685800" algn="l"/>
                          <a:tab pos="1028700" algn="l"/>
                        </a:tabLst>
                      </a:pPr>
                      <a:r>
                        <a:rPr lang="en-GB" sz="1400" dirty="0">
                          <a:solidFill>
                            <a:srgbClr val="000000"/>
                          </a:solidFill>
                          <a:latin typeface="Helvetica"/>
                          <a:ea typeface="Times New Roman"/>
                          <a:cs typeface="Helvetica"/>
                        </a:rPr>
                        <a:t>In practice, providing a clean separation between layers is often difficult and a high-level layer may have to interact directly with lower-level layers rather than through the layer immediately below it. Performance can be a problem because of multiple levels of interpretation of a service request as it is processed at each layer</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10</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32004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10 of 24</a:t>
            </a:r>
            <a:endParaRPr lang="en-US" sz="1400" b="1">
              <a:solidFill>
                <a:srgbClr val="FFFFFF"/>
              </a:solidFill>
            </a:endParaRPr>
          </a:p>
        </p:txBody>
      </p:sp>
    </p:spTree>
    <p:extLst>
      <p:ext uri="{BB962C8B-B14F-4D97-AF65-F5344CB8AC3E}">
        <p14:creationId xmlns:p14="http://schemas.microsoft.com/office/powerpoint/2010/main" xmlns="" val="78335926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architecture of the LIBSYS system</a:t>
            </a:r>
            <a:r>
              <a:rPr lang="en-GB" dirty="0" smtClean="0"/>
              <a:t> </a:t>
            </a:r>
            <a:endParaRPr lang="en-US" dirty="0"/>
          </a:p>
        </p:txBody>
      </p:sp>
      <p:pic>
        <p:nvPicPr>
          <p:cNvPr id="4" name="Content Placeholder 3" descr="6.7 LIBSYSArch.eps"/>
          <p:cNvPicPr>
            <a:picLocks noGrp="1" noChangeAspect="1"/>
          </p:cNvPicPr>
          <p:nvPr>
            <p:ph sz="quarter" idx="1"/>
          </p:nvPr>
        </p:nvPicPr>
        <p:blipFill rotWithShape="1">
          <a:blip r:embed="rId2" cstate="print">
            <a:duotone>
              <a:prstClr val="black"/>
              <a:schemeClr val="accent1">
                <a:tint val="45000"/>
                <a:satMod val="400000"/>
              </a:schemeClr>
            </a:duotone>
          </a:blip>
          <a:srcRect l="-809" r="-402"/>
          <a:stretch/>
        </p:blipFill>
        <p:spPr>
          <a:xfrm>
            <a:off x="1749778" y="1310640"/>
            <a:ext cx="5621866" cy="4937760"/>
          </a:xfrm>
        </p:spPr>
      </p:pic>
      <p:sp>
        <p:nvSpPr>
          <p:cNvPr id="5" name="Slide Number Placeholder 4"/>
          <p:cNvSpPr>
            <a:spLocks noGrp="1"/>
          </p:cNvSpPr>
          <p:nvPr>
            <p:ph type="sldNum" sz="quarter" idx="12"/>
          </p:nvPr>
        </p:nvSpPr>
        <p:spPr/>
        <p:txBody>
          <a:bodyPr/>
          <a:lstStyle/>
          <a:p>
            <a:fld id="{EC33B370-F672-B743-B3AF-248A63C17270}" type="slidenum">
              <a:rPr lang="en-US" smtClean="0"/>
              <a:pPr/>
              <a:t>11</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3530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11 of 24</a:t>
            </a:r>
            <a:endParaRPr lang="en-US" sz="1400" b="1">
              <a:solidFill>
                <a:srgbClr val="FFFFFF"/>
              </a:solidFill>
            </a:endParaRPr>
          </a:p>
        </p:txBody>
      </p:sp>
    </p:spTree>
    <p:extLst>
      <p:ext uri="{BB962C8B-B14F-4D97-AF65-F5344CB8AC3E}">
        <p14:creationId xmlns:p14="http://schemas.microsoft.com/office/powerpoint/2010/main" xmlns="" val="293662434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Example: OSI Model (Networks)</a:t>
            </a:r>
            <a:endParaRPr lang="en-US" dirty="0"/>
          </a:p>
        </p:txBody>
      </p:sp>
      <p:sp>
        <p:nvSpPr>
          <p:cNvPr id="12" name="Content Placeholder 11"/>
          <p:cNvSpPr>
            <a:spLocks noGrp="1"/>
          </p:cNvSpPr>
          <p:nvPr>
            <p:ph sz="quarter" idx="1"/>
          </p:nvPr>
        </p:nvSpPr>
        <p:spPr/>
        <p:txBody>
          <a:bodyPr/>
          <a:lstStyle/>
          <a:p>
            <a:r>
              <a:rPr lang="en-US" dirty="0" smtClean="0"/>
              <a:t>OSI : Open </a:t>
            </a:r>
            <a:r>
              <a:rPr lang="en-US" dirty="0"/>
              <a:t>Systems </a:t>
            </a:r>
            <a:r>
              <a:rPr lang="en-US" dirty="0" smtClean="0"/>
              <a:t>Interconnection </a:t>
            </a:r>
          </a:p>
          <a:p>
            <a:endParaRPr lang="en-US" dirty="0"/>
          </a:p>
          <a:p>
            <a:r>
              <a:rPr lang="en-US" dirty="0" smtClean="0"/>
              <a:t>Used in Network systems</a:t>
            </a:r>
            <a:endParaRPr lang="en-US" dirty="0"/>
          </a:p>
        </p:txBody>
      </p:sp>
      <p:sp>
        <p:nvSpPr>
          <p:cNvPr id="3" name="Slide Number Placeholder 2"/>
          <p:cNvSpPr>
            <a:spLocks noGrp="1"/>
          </p:cNvSpPr>
          <p:nvPr>
            <p:ph type="sldNum" sz="quarter" idx="12"/>
          </p:nvPr>
        </p:nvSpPr>
        <p:spPr/>
        <p:txBody>
          <a:bodyPr/>
          <a:lstStyle/>
          <a:p>
            <a:fld id="{E6EFA536-BF07-417E-9D69-F23A20C07272}" type="slidenum">
              <a:rPr lang="en-US" smtClean="0"/>
              <a:pPr/>
              <a:t>12</a:t>
            </a:fld>
            <a:endParaRPr lang="en-US"/>
          </a:p>
        </p:txBody>
      </p:sp>
      <p:pic>
        <p:nvPicPr>
          <p:cNvPr id="1026" name="Picture 2"/>
          <p:cNvPicPr>
            <a:picLocks noChangeAspect="1" noChangeArrowheads="1"/>
          </p:cNvPicPr>
          <p:nvPr/>
        </p:nvPicPr>
        <p:blipFill>
          <a:blip r:embed="rId2" cstate="print"/>
          <a:srcRect/>
          <a:stretch>
            <a:fillRect/>
          </a:stretch>
        </p:blipFill>
        <p:spPr bwMode="auto">
          <a:xfrm>
            <a:off x="5924550" y="1371600"/>
            <a:ext cx="3067050" cy="4976132"/>
          </a:xfrm>
          <a:prstGeom prst="rect">
            <a:avLst/>
          </a:prstGeom>
          <a:noFill/>
          <a:ln w="9525">
            <a:noFill/>
            <a:miter lim="800000"/>
            <a:headEnd/>
            <a:tailEnd/>
          </a:ln>
          <a:effectLst/>
        </p:spPr>
      </p:pic>
      <p:sp>
        <p:nvSpPr>
          <p:cNvPr id="103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2"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033"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034"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1035"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036"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037"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04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2" name="PB"/>
          <p:cNvSpPr/>
          <p:nvPr/>
        </p:nvSpPr>
        <p:spPr>
          <a:xfrm>
            <a:off x="12700" y="6718300"/>
            <a:ext cx="3848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12 of 24</a:t>
            </a:r>
            <a:endParaRPr lang="en-US" sz="1400" b="1">
              <a:solidFill>
                <a:srgbClr val="FFFFFF"/>
              </a:solidFill>
            </a:endParaRPr>
          </a:p>
        </p:txBody>
      </p:sp>
    </p:spTree>
    <p:extLst>
      <p:ext uri="{BB962C8B-B14F-4D97-AF65-F5344CB8AC3E}">
        <p14:creationId xmlns:p14="http://schemas.microsoft.com/office/powerpoint/2010/main" xmlns="" val="184494502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a:ln/>
        </p:spPr>
        <p:txBody>
          <a:bodyPr lIns="90487" tIns="44450" rIns="90487" bIns="44450"/>
          <a:lstStyle/>
          <a:p>
            <a:r>
              <a:rPr lang="en-GB" dirty="0" smtClean="0"/>
              <a:t>Repository architecture</a:t>
            </a:r>
            <a:endParaRPr lang="en-GB" dirty="0"/>
          </a:p>
        </p:txBody>
      </p:sp>
      <p:sp>
        <p:nvSpPr>
          <p:cNvPr id="13315" name="Rectangle 3"/>
          <p:cNvSpPr>
            <a:spLocks noGrp="1" noChangeArrowheads="1"/>
          </p:cNvSpPr>
          <p:nvPr>
            <p:ph sz="quarter" idx="1"/>
          </p:nvPr>
        </p:nvSpPr>
        <p:spPr>
          <a:noFill/>
          <a:ln/>
        </p:spPr>
        <p:txBody>
          <a:bodyPr lIns="90487" tIns="44450" rIns="90487" bIns="44450"/>
          <a:lstStyle/>
          <a:p>
            <a:pPr>
              <a:lnSpc>
                <a:spcPct val="90000"/>
              </a:lnSpc>
            </a:pPr>
            <a:r>
              <a:rPr lang="en-GB" dirty="0"/>
              <a:t>Sub-systems must exchange data. This </a:t>
            </a:r>
            <a:r>
              <a:rPr lang="en-GB" dirty="0" smtClean="0"/>
              <a:t/>
            </a:r>
            <a:br>
              <a:rPr lang="en-GB" dirty="0" smtClean="0"/>
            </a:br>
            <a:r>
              <a:rPr lang="en-GB" dirty="0" smtClean="0"/>
              <a:t>may </a:t>
            </a:r>
            <a:r>
              <a:rPr lang="en-GB" dirty="0"/>
              <a:t>be done in two ways:</a:t>
            </a:r>
          </a:p>
          <a:p>
            <a:pPr lvl="1">
              <a:lnSpc>
                <a:spcPct val="90000"/>
              </a:lnSpc>
            </a:pPr>
            <a:r>
              <a:rPr lang="en-GB" dirty="0"/>
              <a:t>Shared data is held in a central database or repository and may be accessed by all sub-systems;</a:t>
            </a:r>
          </a:p>
          <a:p>
            <a:pPr lvl="1">
              <a:lnSpc>
                <a:spcPct val="90000"/>
              </a:lnSpc>
            </a:pPr>
            <a:r>
              <a:rPr lang="en-GB" dirty="0"/>
              <a:t>Each sub-system maintains its own database and passes data explicitly to other sub-systems.</a:t>
            </a:r>
          </a:p>
          <a:p>
            <a:pPr>
              <a:lnSpc>
                <a:spcPct val="90000"/>
              </a:lnSpc>
            </a:pPr>
            <a:endParaRPr lang="en-GB" dirty="0" smtClean="0"/>
          </a:p>
          <a:p>
            <a:pPr>
              <a:lnSpc>
                <a:spcPct val="90000"/>
              </a:lnSpc>
            </a:pPr>
            <a:r>
              <a:rPr lang="en-GB" dirty="0" smtClean="0"/>
              <a:t>When </a:t>
            </a:r>
            <a:r>
              <a:rPr lang="en-GB" dirty="0"/>
              <a:t>large amounts of data are to be shared, the repository model of sharing is most commonly </a:t>
            </a:r>
            <a:r>
              <a:rPr lang="en-GB" dirty="0" smtClean="0"/>
              <a:t>used a this is an efficient data sharing mechanism.</a:t>
            </a:r>
            <a:endParaRPr lang="en-GB"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13</a:t>
            </a:fld>
            <a:endParaRPr lang="en-US"/>
          </a:p>
        </p:txBody>
      </p:sp>
      <p:grpSp>
        <p:nvGrpSpPr>
          <p:cNvPr id="6" name="Group 5"/>
          <p:cNvGrpSpPr/>
          <p:nvPr/>
        </p:nvGrpSpPr>
        <p:grpSpPr>
          <a:xfrm>
            <a:off x="6477000" y="5980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6.3.2</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1332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21"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3322"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3323"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3324"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13325"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3326"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333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31" name="PB"/>
          <p:cNvSpPr/>
          <p:nvPr/>
        </p:nvSpPr>
        <p:spPr>
          <a:xfrm>
            <a:off x="12700" y="6718300"/>
            <a:ext cx="4165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3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13 of 24</a:t>
            </a:r>
            <a:endParaRPr lang="en-US" sz="1400" b="1">
              <a:solidFill>
                <a:srgbClr val="FFFFFF"/>
              </a:solidFill>
            </a:endParaRPr>
          </a:p>
        </p:txBody>
      </p:sp>
    </p:spTree>
    <p:extLst>
      <p:ext uri="{BB962C8B-B14F-4D97-AF65-F5344CB8AC3E}">
        <p14:creationId xmlns:p14="http://schemas.microsoft.com/office/powerpoint/2010/main" xmlns="" val="417886469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31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31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1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Repository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088178638"/>
              </p:ext>
            </p:extLst>
          </p:nvPr>
        </p:nvGraphicFramePr>
        <p:xfrm>
          <a:off x="381001" y="1447800"/>
          <a:ext cx="8458200" cy="4856480"/>
        </p:xfrm>
        <a:graphic>
          <a:graphicData uri="http://schemas.openxmlformats.org/drawingml/2006/table">
            <a:tbl>
              <a:tblPr firstRow="1" bandRow="1">
                <a:tableStyleId>{5C22544A-7EE6-4342-B048-85BDC9FD1C3A}</a:tableStyleId>
              </a:tblPr>
              <a:tblGrid>
                <a:gridCol w="1523999"/>
                <a:gridCol w="6934201"/>
              </a:tblGrid>
              <a:tr h="78740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Repository</a:t>
                      </a:r>
                      <a:r>
                        <a:rPr lang="en-GB" sz="1400" b="1" dirty="0" smtClean="0">
                          <a:solidFill>
                            <a:srgbClr val="000000"/>
                          </a:solidFill>
                          <a:latin typeface="Helvetica"/>
                          <a:ea typeface="Times New Roman"/>
                          <a:cs typeface="Helvetica"/>
                        </a:rPr>
                        <a:t> </a:t>
                      </a:r>
                      <a:endParaRPr lang="en-GB" sz="1400" b="1" dirty="0">
                        <a:solidFill>
                          <a:srgbClr val="000000"/>
                        </a:solidFill>
                        <a:latin typeface="Helvetica"/>
                        <a:ea typeface="Times New Roman"/>
                        <a:cs typeface="Helvetica"/>
                      </a:endParaRPr>
                    </a:p>
                  </a:txBody>
                  <a:tcPr marL="68580" marR="68580" marT="0" marB="0"/>
                </a:tc>
              </a:tr>
              <a:tr h="78740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 data in a system is managed in a central repository that is accessible to all system components. Components do not interact directly, only through the repository. </a:t>
                      </a:r>
                    </a:p>
                  </a:txBody>
                  <a:tcPr marL="68580" marR="68580" marT="0" marB="0"/>
                </a:tc>
              </a:tr>
              <a:tr h="787400">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Example</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6.9 is an example of an IDE where the components use a repository of system design information. Each software tool generates information which is then available for use by other tools.</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You should use this pattern when you have a system in which large volumes of information are generated that has to be stored for a long time. You may also use it in data-driven systems where the inclusion of data in the repository triggers an action or tool.</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Components can be independent—they do not need to know of the existence of other components. Changes made by one component can be propagated to all components. All data can be managed consistently (e.g., backups done at the same time) as it is all in one place. </a:t>
                      </a:r>
                    </a:p>
                  </a:txBody>
                  <a:tcPr marL="68580" marR="68580" marT="0" marB="0"/>
                </a:tc>
              </a:tr>
              <a:tr h="78740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repository is a single point of failure so problems in the repository affect the whole system. May be inefficiencies in organizing all communication through the repository. Distributing the repository across several computers may be difficult</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14</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42"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44958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14 of 24</a:t>
            </a:r>
            <a:endParaRPr lang="en-US" sz="1400" b="1">
              <a:solidFill>
                <a:srgbClr val="FFFFFF"/>
              </a:solidFill>
            </a:endParaRPr>
          </a:p>
        </p:txBody>
      </p:sp>
    </p:spTree>
    <p:extLst>
      <p:ext uri="{BB962C8B-B14F-4D97-AF65-F5344CB8AC3E}">
        <p14:creationId xmlns:p14="http://schemas.microsoft.com/office/powerpoint/2010/main" xmlns="" val="8022639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repository architecture for an IDE</a:t>
            </a:r>
            <a:r>
              <a:rPr lang="en-GB" dirty="0" smtClean="0"/>
              <a:t> </a:t>
            </a:r>
            <a:endParaRPr lang="en-US" dirty="0"/>
          </a:p>
        </p:txBody>
      </p:sp>
      <p:pic>
        <p:nvPicPr>
          <p:cNvPr id="4" name="Content Placeholder 3" descr="6.9 RepositoryIDE.eps"/>
          <p:cNvPicPr>
            <a:picLocks noGrp="1" noChangeAspect="1"/>
          </p:cNvPicPr>
          <p:nvPr>
            <p:ph sz="quarter" idx="1"/>
          </p:nvPr>
        </p:nvPicPr>
        <p:blipFill>
          <a:blip r:embed="rId2" cstate="print">
            <a:duotone>
              <a:prstClr val="black"/>
              <a:schemeClr val="accent1">
                <a:tint val="45000"/>
                <a:satMod val="400000"/>
              </a:schemeClr>
            </a:duotone>
          </a:blip>
          <a:srcRect t="-12287" b="-12287"/>
          <a:stretch>
            <a:fillRect/>
          </a:stretch>
        </p:blipFill>
        <p:spPr>
          <a:xfrm>
            <a:off x="381000" y="1143000"/>
            <a:ext cx="8389544" cy="4613926"/>
          </a:xfrm>
        </p:spPr>
      </p:pic>
      <p:sp>
        <p:nvSpPr>
          <p:cNvPr id="5" name="Slide Number Placeholder 4"/>
          <p:cNvSpPr>
            <a:spLocks noGrp="1"/>
          </p:cNvSpPr>
          <p:nvPr>
            <p:ph type="sldNum" sz="quarter" idx="12"/>
          </p:nvPr>
        </p:nvSpPr>
        <p:spPr/>
        <p:txBody>
          <a:bodyPr/>
          <a:lstStyle/>
          <a:p>
            <a:fld id="{EC33B370-F672-B743-B3AF-248A63C17270}" type="slidenum">
              <a:rPr lang="en-US" smtClean="0"/>
              <a:pPr/>
              <a:t>15</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42"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48133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15 of 24</a:t>
            </a:r>
            <a:endParaRPr lang="en-US" sz="1400" b="1">
              <a:solidFill>
                <a:srgbClr val="FFFFFF"/>
              </a:solidFill>
            </a:endParaRPr>
          </a:p>
        </p:txBody>
      </p:sp>
    </p:spTree>
    <p:extLst>
      <p:ext uri="{BB962C8B-B14F-4D97-AF65-F5344CB8AC3E}">
        <p14:creationId xmlns:p14="http://schemas.microsoft.com/office/powerpoint/2010/main" xmlns="" val="20162776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Grp="1" noChangeArrowheads="1"/>
          </p:cNvSpPr>
          <p:nvPr>
            <p:ph type="title"/>
          </p:nvPr>
        </p:nvSpPr>
        <p:spPr>
          <a:noFill/>
          <a:ln/>
        </p:spPr>
        <p:txBody>
          <a:bodyPr lIns="90487" tIns="44450" rIns="90487" bIns="44450"/>
          <a:lstStyle/>
          <a:p>
            <a:r>
              <a:rPr lang="en-GB" dirty="0"/>
              <a:t>Repository architecture</a:t>
            </a:r>
          </a:p>
        </p:txBody>
      </p:sp>
      <p:sp>
        <p:nvSpPr>
          <p:cNvPr id="357379" name="Rectangle 3"/>
          <p:cNvSpPr>
            <a:spLocks noGrp="1" noChangeArrowheads="1"/>
          </p:cNvSpPr>
          <p:nvPr>
            <p:ph sz="quarter" idx="1"/>
          </p:nvPr>
        </p:nvSpPr>
        <p:spPr>
          <a:noFill/>
          <a:ln/>
        </p:spPr>
        <p:txBody>
          <a:bodyPr lIns="90487" tIns="44450" rIns="90487" bIns="44450"/>
          <a:lstStyle/>
          <a:p>
            <a:pPr>
              <a:lnSpc>
                <a:spcPct val="90000"/>
              </a:lnSpc>
            </a:pPr>
            <a:r>
              <a:rPr lang="en-GB" sz="2200" dirty="0"/>
              <a:t>Advantages</a:t>
            </a:r>
          </a:p>
          <a:p>
            <a:pPr lvl="1">
              <a:lnSpc>
                <a:spcPct val="90000"/>
              </a:lnSpc>
            </a:pPr>
            <a:r>
              <a:rPr lang="en-GB" sz="2200" dirty="0"/>
              <a:t>Efficient way to share large amounts of data;</a:t>
            </a:r>
          </a:p>
          <a:p>
            <a:pPr lvl="1">
              <a:lnSpc>
                <a:spcPct val="90000"/>
              </a:lnSpc>
            </a:pPr>
            <a:r>
              <a:rPr lang="en-GB" sz="2200" dirty="0"/>
              <a:t>Sub-systems need not be concerned with how data is produced Centralised management e.g. backup, security, etc.</a:t>
            </a:r>
          </a:p>
          <a:p>
            <a:pPr lvl="1">
              <a:lnSpc>
                <a:spcPct val="90000"/>
              </a:lnSpc>
            </a:pPr>
            <a:r>
              <a:rPr lang="en-GB" sz="2200" dirty="0"/>
              <a:t>Sharing model is published as the repository schema.</a:t>
            </a:r>
          </a:p>
          <a:p>
            <a:pPr>
              <a:lnSpc>
                <a:spcPct val="90000"/>
              </a:lnSpc>
            </a:pPr>
            <a:endParaRPr lang="en-GB" sz="2200" dirty="0" smtClean="0"/>
          </a:p>
          <a:p>
            <a:pPr>
              <a:lnSpc>
                <a:spcPct val="90000"/>
              </a:lnSpc>
            </a:pPr>
            <a:r>
              <a:rPr lang="en-GB" sz="2200" dirty="0" smtClean="0"/>
              <a:t>Disadvantages</a:t>
            </a:r>
            <a:endParaRPr lang="en-GB" sz="2200" dirty="0"/>
          </a:p>
          <a:p>
            <a:pPr lvl="1">
              <a:lnSpc>
                <a:spcPct val="90000"/>
              </a:lnSpc>
            </a:pPr>
            <a:r>
              <a:rPr lang="en-GB" sz="2200" dirty="0"/>
              <a:t>Sub-systems must agree on a repository data model. Inevitably a compromise;</a:t>
            </a:r>
          </a:p>
          <a:p>
            <a:pPr lvl="1">
              <a:lnSpc>
                <a:spcPct val="90000"/>
              </a:lnSpc>
            </a:pPr>
            <a:r>
              <a:rPr lang="en-GB" sz="2200" dirty="0"/>
              <a:t>Data evolution is difficult and expensive;</a:t>
            </a:r>
          </a:p>
          <a:p>
            <a:pPr lvl="1">
              <a:lnSpc>
                <a:spcPct val="90000"/>
              </a:lnSpc>
            </a:pPr>
            <a:r>
              <a:rPr lang="en-GB" sz="2200" dirty="0"/>
              <a:t>No scope for specific management policies;</a:t>
            </a:r>
          </a:p>
          <a:p>
            <a:pPr lvl="1">
              <a:lnSpc>
                <a:spcPct val="90000"/>
              </a:lnSpc>
            </a:pPr>
            <a:r>
              <a:rPr lang="en-GB" sz="2200" dirty="0"/>
              <a:t>Difficult to distribute efficiently.</a:t>
            </a:r>
          </a:p>
        </p:txBody>
      </p:sp>
      <p:sp>
        <p:nvSpPr>
          <p:cNvPr id="5" name="Slide Number Placeholder 5"/>
          <p:cNvSpPr>
            <a:spLocks noGrp="1"/>
          </p:cNvSpPr>
          <p:nvPr>
            <p:ph type="sldNum" sz="quarter" idx="12"/>
          </p:nvPr>
        </p:nvSpPr>
        <p:spPr/>
        <p:txBody>
          <a:bodyPr/>
          <a:lstStyle/>
          <a:p>
            <a:fld id="{BA91E717-0633-497F-A0FA-C4C9F58E6E32}" type="slidenum">
              <a:rPr lang="ar-SA"/>
              <a:pPr/>
              <a:t>16</a:t>
            </a:fld>
            <a:endParaRPr lang="en-US"/>
          </a:p>
        </p:txBody>
      </p:sp>
      <p:sp>
        <p:nvSpPr>
          <p:cNvPr id="357381"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82"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57383"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57384"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57385" name="section5"/>
          <p:cNvSpPr/>
          <p:nvPr/>
        </p:nvSpPr>
        <p:spPr>
          <a:xfrm>
            <a:off x="4343400" y="0"/>
            <a:ext cx="1444438"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Repository Arch</a:t>
            </a:r>
            <a:endParaRPr lang="en-US" sz="1400" u="sng">
              <a:solidFill>
                <a:srgbClr val="17375E"/>
              </a:solidFill>
            </a:endParaRPr>
          </a:p>
        </p:txBody>
      </p:sp>
      <p:sp>
        <p:nvSpPr>
          <p:cNvPr id="357386" name="section6"/>
          <p:cNvSpPr/>
          <p:nvPr/>
        </p:nvSpPr>
        <p:spPr>
          <a:xfrm>
            <a:off x="57912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357387" name="section7"/>
          <p:cNvSpPr/>
          <p:nvPr/>
        </p:nvSpPr>
        <p:spPr>
          <a:xfrm>
            <a:off x="72009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357391"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92" name="PB"/>
          <p:cNvSpPr/>
          <p:nvPr/>
        </p:nvSpPr>
        <p:spPr>
          <a:xfrm>
            <a:off x="12700" y="6718300"/>
            <a:ext cx="51435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7393"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16 of 24</a:t>
            </a:r>
            <a:endParaRPr lang="en-US" sz="1400" b="1">
              <a:solidFill>
                <a:srgbClr val="FFFFFF"/>
              </a:solidFill>
            </a:endParaRPr>
          </a:p>
        </p:txBody>
      </p:sp>
    </p:spTree>
    <p:extLst>
      <p:ext uri="{BB962C8B-B14F-4D97-AF65-F5344CB8AC3E}">
        <p14:creationId xmlns:p14="http://schemas.microsoft.com/office/powerpoint/2010/main" xmlns="" val="158261769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57379">
                                            <p:txEl>
                                              <p:pRg st="1" end="1"/>
                                            </p:txEl>
                                          </p:spTgt>
                                        </p:tgtEl>
                                        <p:attrNameLst>
                                          <p:attrName>style.visibility</p:attrName>
                                        </p:attrNameLst>
                                      </p:cBhvr>
                                      <p:to>
                                        <p:strVal val="visible"/>
                                      </p:to>
                                    </p:set>
                                    <p:animEffect transition="in" filter="wipe(left)">
                                      <p:cBhvr>
                                        <p:cTn id="7" dur="500"/>
                                        <p:tgtEl>
                                          <p:spTgt spid="357379">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57379">
                                            <p:txEl>
                                              <p:pRg st="2" end="2"/>
                                            </p:txEl>
                                          </p:spTgt>
                                        </p:tgtEl>
                                        <p:attrNameLst>
                                          <p:attrName>style.visibility</p:attrName>
                                        </p:attrNameLst>
                                      </p:cBhvr>
                                      <p:to>
                                        <p:strVal val="visible"/>
                                      </p:to>
                                    </p:set>
                                    <p:animEffect transition="in" filter="wipe(left)">
                                      <p:cBhvr>
                                        <p:cTn id="10" dur="500"/>
                                        <p:tgtEl>
                                          <p:spTgt spid="357379">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57379">
                                            <p:txEl>
                                              <p:pRg st="3" end="3"/>
                                            </p:txEl>
                                          </p:spTgt>
                                        </p:tgtEl>
                                        <p:attrNameLst>
                                          <p:attrName>style.visibility</p:attrName>
                                        </p:attrNameLst>
                                      </p:cBhvr>
                                      <p:to>
                                        <p:strVal val="visible"/>
                                      </p:to>
                                    </p:set>
                                    <p:animEffect transition="in" filter="wipe(left)">
                                      <p:cBhvr>
                                        <p:cTn id="13" dur="500"/>
                                        <p:tgtEl>
                                          <p:spTgt spid="357379">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57379">
                                            <p:txEl>
                                              <p:pRg st="6" end="6"/>
                                            </p:txEl>
                                          </p:spTgt>
                                        </p:tgtEl>
                                        <p:attrNameLst>
                                          <p:attrName>style.visibility</p:attrName>
                                        </p:attrNameLst>
                                      </p:cBhvr>
                                      <p:to>
                                        <p:strVal val="visible"/>
                                      </p:to>
                                    </p:set>
                                    <p:animEffect transition="in" filter="wipe(left)">
                                      <p:cBhvr>
                                        <p:cTn id="18" dur="500"/>
                                        <p:tgtEl>
                                          <p:spTgt spid="357379">
                                            <p:txEl>
                                              <p:pRg st="6" end="6"/>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57379">
                                            <p:txEl>
                                              <p:pRg st="7" end="7"/>
                                            </p:txEl>
                                          </p:spTgt>
                                        </p:tgtEl>
                                        <p:attrNameLst>
                                          <p:attrName>style.visibility</p:attrName>
                                        </p:attrNameLst>
                                      </p:cBhvr>
                                      <p:to>
                                        <p:strVal val="visible"/>
                                      </p:to>
                                    </p:set>
                                    <p:animEffect transition="in" filter="wipe(left)">
                                      <p:cBhvr>
                                        <p:cTn id="21" dur="500"/>
                                        <p:tgtEl>
                                          <p:spTgt spid="357379">
                                            <p:txEl>
                                              <p:pRg st="7" end="7"/>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357379">
                                            <p:txEl>
                                              <p:pRg st="8" end="8"/>
                                            </p:txEl>
                                          </p:spTgt>
                                        </p:tgtEl>
                                        <p:attrNameLst>
                                          <p:attrName>style.visibility</p:attrName>
                                        </p:attrNameLst>
                                      </p:cBhvr>
                                      <p:to>
                                        <p:strVal val="visible"/>
                                      </p:to>
                                    </p:set>
                                    <p:animEffect transition="in" filter="wipe(left)">
                                      <p:cBhvr>
                                        <p:cTn id="24" dur="500"/>
                                        <p:tgtEl>
                                          <p:spTgt spid="357379">
                                            <p:txEl>
                                              <p:pRg st="8" end="8"/>
                                            </p:txEl>
                                          </p:spTgt>
                                        </p:tgtEl>
                                      </p:cBhvr>
                                    </p:animEffect>
                                  </p:childTnLst>
                                </p:cTn>
                              </p:par>
                              <p:par>
                                <p:cTn id="25" presetID="22" presetClass="entr" presetSubtype="8" fill="hold" nodeType="withEffect">
                                  <p:stCondLst>
                                    <p:cond delay="0"/>
                                  </p:stCondLst>
                                  <p:childTnLst>
                                    <p:set>
                                      <p:cBhvr>
                                        <p:cTn id="26" dur="1" fill="hold">
                                          <p:stCondLst>
                                            <p:cond delay="0"/>
                                          </p:stCondLst>
                                        </p:cTn>
                                        <p:tgtEl>
                                          <p:spTgt spid="357379">
                                            <p:txEl>
                                              <p:pRg st="9" end="9"/>
                                            </p:txEl>
                                          </p:spTgt>
                                        </p:tgtEl>
                                        <p:attrNameLst>
                                          <p:attrName>style.visibility</p:attrName>
                                        </p:attrNameLst>
                                      </p:cBhvr>
                                      <p:to>
                                        <p:strVal val="visible"/>
                                      </p:to>
                                    </p:set>
                                    <p:animEffect transition="in" filter="wipe(left)">
                                      <p:cBhvr>
                                        <p:cTn id="27" dur="500"/>
                                        <p:tgtEl>
                                          <p:spTgt spid="357379">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noFill/>
          <a:ln/>
        </p:spPr>
        <p:txBody>
          <a:bodyPr lIns="90487" tIns="44450" rIns="90487" bIns="44450"/>
          <a:lstStyle/>
          <a:p>
            <a:r>
              <a:rPr lang="en-GB" dirty="0"/>
              <a:t>Client-server</a:t>
            </a:r>
            <a:r>
              <a:rPr lang="en-GB" dirty="0" smtClean="0"/>
              <a:t> architecture</a:t>
            </a:r>
            <a:endParaRPr lang="en-GB" dirty="0"/>
          </a:p>
        </p:txBody>
      </p:sp>
      <p:sp>
        <p:nvSpPr>
          <p:cNvPr id="16387" name="Rectangle 3"/>
          <p:cNvSpPr>
            <a:spLocks noGrp="1" noChangeArrowheads="1"/>
          </p:cNvSpPr>
          <p:nvPr>
            <p:ph sz="quarter" idx="1"/>
          </p:nvPr>
        </p:nvSpPr>
        <p:spPr>
          <a:noFill/>
          <a:ln/>
        </p:spPr>
        <p:txBody>
          <a:bodyPr lIns="90487" tIns="44450" rIns="90487" bIns="44450"/>
          <a:lstStyle/>
          <a:p>
            <a:pPr>
              <a:lnSpc>
                <a:spcPct val="90000"/>
              </a:lnSpc>
            </a:pPr>
            <a:r>
              <a:rPr lang="en-GB" dirty="0" smtClean="0"/>
              <a:t>Distributed </a:t>
            </a:r>
            <a:r>
              <a:rPr lang="en-GB" dirty="0"/>
              <a:t>system model which shows </a:t>
            </a:r>
            <a:r>
              <a:rPr lang="en-GB" dirty="0" smtClean="0"/>
              <a:t/>
            </a:r>
            <a:br>
              <a:rPr lang="en-GB" dirty="0" smtClean="0"/>
            </a:br>
            <a:r>
              <a:rPr lang="en-GB" dirty="0" smtClean="0"/>
              <a:t>how </a:t>
            </a:r>
            <a:r>
              <a:rPr lang="en-GB" dirty="0"/>
              <a:t>data and processing is distributed </a:t>
            </a:r>
            <a:r>
              <a:rPr lang="en-GB" dirty="0" smtClean="0"/>
              <a:t/>
            </a:r>
            <a:br>
              <a:rPr lang="en-GB" dirty="0" smtClean="0"/>
            </a:br>
            <a:r>
              <a:rPr lang="en-GB" dirty="0" smtClean="0"/>
              <a:t>across </a:t>
            </a:r>
            <a:r>
              <a:rPr lang="en-GB" dirty="0"/>
              <a:t>a range of components</a:t>
            </a:r>
            <a:r>
              <a:rPr lang="en-GB" dirty="0" smtClean="0"/>
              <a:t>.</a:t>
            </a:r>
          </a:p>
          <a:p>
            <a:pPr lvl="1">
              <a:lnSpc>
                <a:spcPct val="90000"/>
              </a:lnSpc>
            </a:pPr>
            <a:r>
              <a:rPr lang="en-GB" dirty="0" smtClean="0"/>
              <a:t>Can be implemented on a single computer.</a:t>
            </a:r>
          </a:p>
          <a:p>
            <a:pPr>
              <a:lnSpc>
                <a:spcPct val="90000"/>
              </a:lnSpc>
            </a:pPr>
            <a:endParaRPr lang="en-GB" dirty="0" smtClean="0"/>
          </a:p>
          <a:p>
            <a:pPr>
              <a:lnSpc>
                <a:spcPct val="90000"/>
              </a:lnSpc>
            </a:pPr>
            <a:r>
              <a:rPr lang="en-GB" dirty="0" smtClean="0"/>
              <a:t>Set </a:t>
            </a:r>
            <a:r>
              <a:rPr lang="en-GB" dirty="0"/>
              <a:t>of stand-alone servers which provide specific services such as printing, data management, etc.</a:t>
            </a:r>
          </a:p>
          <a:p>
            <a:pPr>
              <a:lnSpc>
                <a:spcPct val="90000"/>
              </a:lnSpc>
            </a:pPr>
            <a:endParaRPr lang="en-GB" dirty="0" smtClean="0"/>
          </a:p>
          <a:p>
            <a:pPr>
              <a:lnSpc>
                <a:spcPct val="90000"/>
              </a:lnSpc>
            </a:pPr>
            <a:r>
              <a:rPr lang="en-GB" dirty="0" smtClean="0"/>
              <a:t>Set </a:t>
            </a:r>
            <a:r>
              <a:rPr lang="en-GB" dirty="0"/>
              <a:t>of clients which call on these services.</a:t>
            </a:r>
          </a:p>
          <a:p>
            <a:pPr>
              <a:lnSpc>
                <a:spcPct val="90000"/>
              </a:lnSpc>
            </a:pPr>
            <a:endParaRPr lang="en-GB" dirty="0" smtClean="0"/>
          </a:p>
          <a:p>
            <a:pPr>
              <a:lnSpc>
                <a:spcPct val="90000"/>
              </a:lnSpc>
            </a:pPr>
            <a:r>
              <a:rPr lang="en-GB" dirty="0" smtClean="0"/>
              <a:t>Network </a:t>
            </a:r>
            <a:r>
              <a:rPr lang="en-GB" dirty="0"/>
              <a:t>which allows clients to access servers.</a:t>
            </a:r>
          </a:p>
        </p:txBody>
      </p:sp>
      <p:sp>
        <p:nvSpPr>
          <p:cNvPr id="4" name="Slide Number Placeholder 3"/>
          <p:cNvSpPr>
            <a:spLocks noGrp="1"/>
          </p:cNvSpPr>
          <p:nvPr>
            <p:ph type="sldNum" sz="quarter" idx="12"/>
          </p:nvPr>
        </p:nvSpPr>
        <p:spPr/>
        <p:txBody>
          <a:bodyPr/>
          <a:lstStyle/>
          <a:p>
            <a:fld id="{EC33B370-F672-B743-B3AF-248A63C17270}" type="slidenum">
              <a:rPr lang="en-US" smtClean="0"/>
              <a:pPr/>
              <a:t>17</a:t>
            </a:fld>
            <a:endParaRPr lang="en-US"/>
          </a:p>
        </p:txBody>
      </p:sp>
      <p:grpSp>
        <p:nvGrpSpPr>
          <p:cNvPr id="6" name="Group 5"/>
          <p:cNvGrpSpPr/>
          <p:nvPr/>
        </p:nvGrpSpPr>
        <p:grpSpPr>
          <a:xfrm>
            <a:off x="6477000" y="5218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6.3.3</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16392"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3"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6394"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6395"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6396"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6397"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16398"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6402"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3" name="PB"/>
          <p:cNvSpPr/>
          <p:nvPr/>
        </p:nvSpPr>
        <p:spPr>
          <a:xfrm>
            <a:off x="12700" y="6718300"/>
            <a:ext cx="5461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4"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17 of 24</a:t>
            </a:r>
            <a:endParaRPr lang="en-US" sz="1400" b="1">
              <a:solidFill>
                <a:srgbClr val="FFFFFF"/>
              </a:solidFill>
            </a:endParaRPr>
          </a:p>
        </p:txBody>
      </p:sp>
    </p:spTree>
    <p:extLst>
      <p:ext uri="{BB962C8B-B14F-4D97-AF65-F5344CB8AC3E}">
        <p14:creationId xmlns:p14="http://schemas.microsoft.com/office/powerpoint/2010/main" xmlns="" val="318316502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38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387">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638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Client–server pattern</a:t>
            </a:r>
            <a:r>
              <a:rPr lang="en-GB" dirty="0" smtClean="0"/>
              <a:t> </a:t>
            </a:r>
            <a:endParaRPr lang="en-US" dirty="0"/>
          </a:p>
        </p:txBody>
      </p:sp>
      <p:graphicFrame>
        <p:nvGraphicFramePr>
          <p:cNvPr id="4" name="Content Placeholder 3"/>
          <p:cNvGraphicFramePr>
            <a:graphicFrameLocks noGrp="1"/>
          </p:cNvGraphicFramePr>
          <p:nvPr>
            <p:ph sz="quarter" idx="1"/>
          </p:nvPr>
        </p:nvGraphicFramePr>
        <p:xfrm>
          <a:off x="930107" y="1600200"/>
          <a:ext cx="7298479" cy="4211320"/>
        </p:xfrm>
        <a:graphic>
          <a:graphicData uri="http://schemas.openxmlformats.org/drawingml/2006/table">
            <a:tbl>
              <a:tblPr firstRow="1" bandRow="1">
                <a:tableStyleId>{5C22544A-7EE6-4342-B048-85BDC9FD1C3A}</a:tableStyleId>
              </a:tblPr>
              <a:tblGrid>
                <a:gridCol w="1847313"/>
                <a:gridCol w="5451166"/>
              </a:tblGrid>
              <a:tr h="370840">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Client-</a:t>
                      </a:r>
                      <a:r>
                        <a:rPr lang="en-GB" sz="1400" b="1" dirty="0" smtClean="0">
                          <a:solidFill>
                            <a:srgbClr val="000000"/>
                          </a:solidFill>
                          <a:latin typeface="Helvetica"/>
                          <a:ea typeface="Times New Roman"/>
                          <a:cs typeface="Helvetica"/>
                        </a:rPr>
                        <a:t>server</a:t>
                      </a:r>
                      <a:endParaRPr lang="en-GB" sz="1400" b="1" dirty="0">
                        <a:solidFill>
                          <a:srgbClr val="000000"/>
                        </a:solidFill>
                        <a:latin typeface="Helvetica"/>
                        <a:ea typeface="Times New Roman"/>
                        <a:cs typeface="Helvetica"/>
                      </a:endParaRPr>
                    </a:p>
                  </a:txBody>
                  <a:tcPr marL="68580" marR="68580" marT="0" marB="0"/>
                </a:tc>
              </a:tr>
              <a:tr h="339165">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In a client–server architecture, the functionality of the system is organized into services, with each service delivered from a separate server. Clients are users of these services and access servers to make use of them.</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6.11 is an example of a film and video/DVD library organized as a client–server system.</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data in a shared database has to be accessed from a range of locations. Because servers can be replicated, may also be used when the load on a system is variable.</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principal advantage of this model is that servers can be distributed across a network. General functionality (e.g., a printing service) can be available to all clients and does not need to be implemented by all services. </a:t>
                      </a:r>
                    </a:p>
                  </a:txBody>
                  <a:tcPr marL="68580" marR="68580" marT="0" marB="0"/>
                </a:tc>
              </a:tr>
              <a:tr h="37084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Each service is a single point of failure so susceptible to denial of service attacks or server failure. Performance may be unpredictable because it depends on the network as well as the system. May be management problems if servers are owned by different organizations</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18</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5791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18 of 24</a:t>
            </a:r>
            <a:endParaRPr lang="en-US" sz="1400" b="1">
              <a:solidFill>
                <a:srgbClr val="FFFFFF"/>
              </a:solidFill>
            </a:endParaRPr>
          </a:p>
        </p:txBody>
      </p:sp>
    </p:spTree>
    <p:extLst>
      <p:ext uri="{BB962C8B-B14F-4D97-AF65-F5344CB8AC3E}">
        <p14:creationId xmlns:p14="http://schemas.microsoft.com/office/powerpoint/2010/main" xmlns="" val="8879826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 client–server architecture for a film library</a:t>
            </a:r>
            <a:r>
              <a:rPr lang="en-GB" sz="2800" dirty="0" smtClean="0"/>
              <a:t> </a:t>
            </a:r>
            <a:endParaRPr lang="en-US" sz="2800" dirty="0"/>
          </a:p>
        </p:txBody>
      </p:sp>
      <p:pic>
        <p:nvPicPr>
          <p:cNvPr id="4" name="Content Placeholder 3" descr="6.11 ClientServerFilmPhoto.eps"/>
          <p:cNvPicPr>
            <a:picLocks noGrp="1" noChangeAspect="1"/>
          </p:cNvPicPr>
          <p:nvPr>
            <p:ph sz="quarter" idx="1"/>
          </p:nvPr>
        </p:nvPicPr>
        <p:blipFill>
          <a:blip r:embed="rId2" cstate="print">
            <a:duotone>
              <a:prstClr val="black"/>
              <a:schemeClr val="accent1">
                <a:tint val="45000"/>
                <a:satMod val="400000"/>
              </a:schemeClr>
            </a:duotone>
          </a:blip>
          <a:srcRect l="-1062" r="-1062"/>
          <a:stretch>
            <a:fillRect/>
          </a:stretch>
        </p:blipFill>
        <p:spPr>
          <a:xfrm>
            <a:off x="457200" y="1371600"/>
            <a:ext cx="8216025" cy="4518497"/>
          </a:xfrm>
        </p:spPr>
      </p:pic>
      <p:sp>
        <p:nvSpPr>
          <p:cNvPr id="5" name="Slide Number Placeholder 4"/>
          <p:cNvSpPr>
            <a:spLocks noGrp="1"/>
          </p:cNvSpPr>
          <p:nvPr>
            <p:ph type="sldNum" sz="quarter" idx="12"/>
          </p:nvPr>
        </p:nvSpPr>
        <p:spPr/>
        <p:txBody>
          <a:bodyPr/>
          <a:lstStyle/>
          <a:p>
            <a:fld id="{EC33B370-F672-B743-B3AF-248A63C17270}" type="slidenum">
              <a:rPr lang="en-US" smtClean="0"/>
              <a:pPr/>
              <a:t>19</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61087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19 of 24</a:t>
            </a:r>
            <a:endParaRPr lang="en-US" sz="1400" b="1">
              <a:solidFill>
                <a:srgbClr val="FFFFFF"/>
              </a:solidFill>
            </a:endParaRPr>
          </a:p>
        </p:txBody>
      </p:sp>
    </p:spTree>
    <p:extLst>
      <p:ext uri="{BB962C8B-B14F-4D97-AF65-F5344CB8AC3E}">
        <p14:creationId xmlns:p14="http://schemas.microsoft.com/office/powerpoint/2010/main" xmlns="" val="12822877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views</a:t>
            </a:r>
            <a:endParaRPr lang="en-US" dirty="0"/>
          </a:p>
        </p:txBody>
      </p:sp>
      <p:sp>
        <p:nvSpPr>
          <p:cNvPr id="3" name="Content Placeholder 2"/>
          <p:cNvSpPr>
            <a:spLocks noGrp="1"/>
          </p:cNvSpPr>
          <p:nvPr>
            <p:ph sz="quarter" idx="1"/>
          </p:nvPr>
        </p:nvSpPr>
        <p:spPr/>
        <p:txBody>
          <a:bodyPr/>
          <a:lstStyle/>
          <a:p>
            <a:r>
              <a:rPr lang="en-US" dirty="0" smtClean="0"/>
              <a:t>What views or perspectives are useful </a:t>
            </a:r>
            <a:br>
              <a:rPr lang="en-US" dirty="0" smtClean="0"/>
            </a:br>
            <a:r>
              <a:rPr lang="en-US" dirty="0" smtClean="0"/>
              <a:t>when designing and documenting a system’s architecture?</a:t>
            </a:r>
            <a:endParaRPr lang="en-GB" dirty="0" smtClean="0"/>
          </a:p>
          <a:p>
            <a:r>
              <a:rPr lang="en-US" dirty="0" smtClean="0"/>
              <a:t>What notations should be used for describing architectural models?</a:t>
            </a:r>
          </a:p>
          <a:p>
            <a:endParaRPr lang="en-US" dirty="0" smtClean="0"/>
          </a:p>
          <a:p>
            <a:r>
              <a:rPr lang="en-US" dirty="0" smtClean="0"/>
              <a:t>Each architectural model only shows one view or perspective of the system. </a:t>
            </a:r>
          </a:p>
          <a:p>
            <a:pPr lvl="1"/>
            <a:r>
              <a:rPr lang="en-US" dirty="0" smtClean="0"/>
              <a:t>It might show how a system is decomposed into modules, how the run-time processes interact or the different ways in which system components are distributed across a network. For both design and documentation, you usually need to present multiple views of the software architecture.</a:t>
            </a:r>
            <a:r>
              <a:rPr lang="en-GB" dirty="0" smtClean="0"/>
              <a:t> </a:t>
            </a:r>
          </a:p>
          <a:p>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2</a:t>
            </a:fld>
            <a:endParaRPr lang="en-US"/>
          </a:p>
        </p:txBody>
      </p:sp>
      <p:grpSp>
        <p:nvGrpSpPr>
          <p:cNvPr id="6" name="Group 5"/>
          <p:cNvGrpSpPr/>
          <p:nvPr/>
        </p:nvGrpSpPr>
        <p:grpSpPr>
          <a:xfrm>
            <a:off x="6629400" y="381000"/>
            <a:ext cx="1904998" cy="1219200"/>
            <a:chOff x="5203650" y="328004"/>
            <a:chExt cx="3391970" cy="2238858"/>
          </a:xfrm>
        </p:grpSpPr>
        <p:sp>
          <p:nvSpPr>
            <p:cNvPr id="7" name="Horizontal Scroll 6"/>
            <p:cNvSpPr/>
            <p:nvPr/>
          </p:nvSpPr>
          <p:spPr>
            <a:xfrm>
              <a:off x="6131800" y="638502"/>
              <a:ext cx="2463820"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6.2</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42"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3"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4"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5"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6"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5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B"/>
          <p:cNvSpPr/>
          <p:nvPr/>
        </p:nvSpPr>
        <p:spPr>
          <a:xfrm>
            <a:off x="12700" y="6718300"/>
            <a:ext cx="6223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 of 24</a:t>
            </a:r>
            <a:endParaRPr lang="en-US" sz="1400" b="1">
              <a:solidFill>
                <a:srgbClr val="FFFFFF"/>
              </a:solidFill>
            </a:endParaRPr>
          </a:p>
        </p:txBody>
      </p:sp>
    </p:spTree>
    <p:extLst>
      <p:ext uri="{BB962C8B-B14F-4D97-AF65-F5344CB8AC3E}">
        <p14:creationId xmlns:p14="http://schemas.microsoft.com/office/powerpoint/2010/main" xmlns="" val="2801380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50" name="Rectangle 2"/>
          <p:cNvSpPr>
            <a:spLocks noGrp="1" noChangeArrowheads="1"/>
          </p:cNvSpPr>
          <p:nvPr>
            <p:ph type="title"/>
          </p:nvPr>
        </p:nvSpPr>
        <p:spPr>
          <a:noFill/>
          <a:ln/>
        </p:spPr>
        <p:txBody>
          <a:bodyPr lIns="90487" tIns="44450" rIns="90487" bIns="44450"/>
          <a:lstStyle/>
          <a:p>
            <a:r>
              <a:rPr lang="en-GB"/>
              <a:t>Client-server characteristics</a:t>
            </a:r>
          </a:p>
        </p:txBody>
      </p:sp>
      <p:sp>
        <p:nvSpPr>
          <p:cNvPr id="360451" name="Rectangle 3"/>
          <p:cNvSpPr>
            <a:spLocks noGrp="1" noChangeArrowheads="1"/>
          </p:cNvSpPr>
          <p:nvPr>
            <p:ph sz="quarter" idx="1"/>
          </p:nvPr>
        </p:nvSpPr>
        <p:spPr>
          <a:noFill/>
          <a:ln/>
        </p:spPr>
        <p:txBody>
          <a:bodyPr lIns="90487" tIns="44450" rIns="90487" bIns="44450"/>
          <a:lstStyle/>
          <a:p>
            <a:r>
              <a:rPr lang="en-GB" sz="2400" dirty="0"/>
              <a:t>Advantages</a:t>
            </a:r>
          </a:p>
          <a:p>
            <a:pPr lvl="1"/>
            <a:r>
              <a:rPr lang="en-GB" sz="2400" dirty="0"/>
              <a:t>Distribution of data is straightforward;</a:t>
            </a:r>
          </a:p>
          <a:p>
            <a:pPr lvl="1"/>
            <a:r>
              <a:rPr lang="en-GB" sz="2400" dirty="0"/>
              <a:t>Makes effective use of networked systems. May require cheaper hardware;</a:t>
            </a:r>
          </a:p>
          <a:p>
            <a:pPr lvl="1"/>
            <a:r>
              <a:rPr lang="en-GB" sz="2400" dirty="0"/>
              <a:t>Easy to add new servers or upgrade existing servers.</a:t>
            </a:r>
          </a:p>
          <a:p>
            <a:endParaRPr lang="en-GB" sz="2400" dirty="0" smtClean="0"/>
          </a:p>
          <a:p>
            <a:r>
              <a:rPr lang="en-GB" sz="2400" dirty="0" smtClean="0"/>
              <a:t>Disadvantages</a:t>
            </a:r>
            <a:endParaRPr lang="en-GB" sz="2400" dirty="0"/>
          </a:p>
          <a:p>
            <a:pPr lvl="1"/>
            <a:r>
              <a:rPr lang="en-GB" sz="2400" dirty="0"/>
              <a:t>No shared data model so sub-systems use different data organisation. Data interchange may be inefficient;</a:t>
            </a:r>
          </a:p>
          <a:p>
            <a:pPr lvl="1"/>
            <a:r>
              <a:rPr lang="en-GB" sz="2400" dirty="0"/>
              <a:t>Redundant management in each server;</a:t>
            </a:r>
          </a:p>
          <a:p>
            <a:pPr lvl="1"/>
            <a:r>
              <a:rPr lang="en-GB" sz="2400" dirty="0"/>
              <a:t>No central register of names and services - it may be hard to find out what servers and services are available.</a:t>
            </a:r>
          </a:p>
        </p:txBody>
      </p:sp>
      <p:sp>
        <p:nvSpPr>
          <p:cNvPr id="5" name="Slide Number Placeholder 5"/>
          <p:cNvSpPr>
            <a:spLocks noGrp="1"/>
          </p:cNvSpPr>
          <p:nvPr>
            <p:ph type="sldNum" sz="quarter" idx="12"/>
          </p:nvPr>
        </p:nvSpPr>
        <p:spPr/>
        <p:txBody>
          <a:bodyPr/>
          <a:lstStyle/>
          <a:p>
            <a:fld id="{5AC5504B-A5F4-4520-AB7F-72F897BCF066}" type="slidenum">
              <a:rPr lang="ar-SA"/>
              <a:pPr/>
              <a:t>20</a:t>
            </a:fld>
            <a:endParaRPr lang="en-US"/>
          </a:p>
        </p:txBody>
      </p:sp>
      <p:sp>
        <p:nvSpPr>
          <p:cNvPr id="36045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54"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60455"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60456"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60457"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360458" name="section6"/>
          <p:cNvSpPr/>
          <p:nvPr/>
        </p:nvSpPr>
        <p:spPr>
          <a:xfrm>
            <a:off x="5613400" y="0"/>
            <a:ext cx="1607205"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Client-Server Arch</a:t>
            </a:r>
            <a:endParaRPr lang="en-US" sz="1400" u="sng">
              <a:solidFill>
                <a:srgbClr val="17375E"/>
              </a:solidFill>
            </a:endParaRPr>
          </a:p>
        </p:txBody>
      </p:sp>
      <p:sp>
        <p:nvSpPr>
          <p:cNvPr id="360459"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36046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64" name="PB"/>
          <p:cNvSpPr/>
          <p:nvPr/>
        </p:nvSpPr>
        <p:spPr>
          <a:xfrm>
            <a:off x="12700" y="6718300"/>
            <a:ext cx="6426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046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20 of 24</a:t>
            </a:r>
            <a:endParaRPr lang="en-US" sz="1400" b="1">
              <a:solidFill>
                <a:srgbClr val="FFFFFF"/>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60451">
                                            <p:txEl>
                                              <p:pRg st="1" end="1"/>
                                            </p:txEl>
                                          </p:spTgt>
                                        </p:tgtEl>
                                        <p:attrNameLst>
                                          <p:attrName>style.visibility</p:attrName>
                                        </p:attrNameLst>
                                      </p:cBhvr>
                                      <p:to>
                                        <p:strVal val="visible"/>
                                      </p:to>
                                    </p:set>
                                    <p:animEffect transition="in" filter="wipe(left)">
                                      <p:cBhvr>
                                        <p:cTn id="7" dur="500"/>
                                        <p:tgtEl>
                                          <p:spTgt spid="360451">
                                            <p:txEl>
                                              <p:pRg st="1" end="1"/>
                                            </p:txEl>
                                          </p:spTgt>
                                        </p:tgtEl>
                                      </p:cBhvr>
                                    </p:animEffect>
                                  </p:childTnLst>
                                </p:cTn>
                              </p:par>
                              <p:par>
                                <p:cTn id="8" presetID="22" presetClass="entr" presetSubtype="8" fill="hold" nodeType="withEffect">
                                  <p:stCondLst>
                                    <p:cond delay="0"/>
                                  </p:stCondLst>
                                  <p:childTnLst>
                                    <p:set>
                                      <p:cBhvr>
                                        <p:cTn id="9" dur="1" fill="hold">
                                          <p:stCondLst>
                                            <p:cond delay="0"/>
                                          </p:stCondLst>
                                        </p:cTn>
                                        <p:tgtEl>
                                          <p:spTgt spid="360451">
                                            <p:txEl>
                                              <p:pRg st="2" end="2"/>
                                            </p:txEl>
                                          </p:spTgt>
                                        </p:tgtEl>
                                        <p:attrNameLst>
                                          <p:attrName>style.visibility</p:attrName>
                                        </p:attrNameLst>
                                      </p:cBhvr>
                                      <p:to>
                                        <p:strVal val="visible"/>
                                      </p:to>
                                    </p:set>
                                    <p:animEffect transition="in" filter="wipe(left)">
                                      <p:cBhvr>
                                        <p:cTn id="10" dur="500"/>
                                        <p:tgtEl>
                                          <p:spTgt spid="360451">
                                            <p:txEl>
                                              <p:pRg st="2" end="2"/>
                                            </p:txEl>
                                          </p:spTgt>
                                        </p:tgtEl>
                                      </p:cBhvr>
                                    </p:animEffect>
                                  </p:childTnLst>
                                </p:cTn>
                              </p:par>
                              <p:par>
                                <p:cTn id="11" presetID="22" presetClass="entr" presetSubtype="8" fill="hold" nodeType="withEffect">
                                  <p:stCondLst>
                                    <p:cond delay="0"/>
                                  </p:stCondLst>
                                  <p:childTnLst>
                                    <p:set>
                                      <p:cBhvr>
                                        <p:cTn id="12" dur="1" fill="hold">
                                          <p:stCondLst>
                                            <p:cond delay="0"/>
                                          </p:stCondLst>
                                        </p:cTn>
                                        <p:tgtEl>
                                          <p:spTgt spid="360451">
                                            <p:txEl>
                                              <p:pRg st="3" end="3"/>
                                            </p:txEl>
                                          </p:spTgt>
                                        </p:tgtEl>
                                        <p:attrNameLst>
                                          <p:attrName>style.visibility</p:attrName>
                                        </p:attrNameLst>
                                      </p:cBhvr>
                                      <p:to>
                                        <p:strVal val="visible"/>
                                      </p:to>
                                    </p:set>
                                    <p:animEffect transition="in" filter="wipe(left)">
                                      <p:cBhvr>
                                        <p:cTn id="13" dur="500"/>
                                        <p:tgtEl>
                                          <p:spTgt spid="360451">
                                            <p:txEl>
                                              <p:pRg st="3" end="3"/>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60451">
                                            <p:txEl>
                                              <p:pRg st="6" end="6"/>
                                            </p:txEl>
                                          </p:spTgt>
                                        </p:tgtEl>
                                        <p:attrNameLst>
                                          <p:attrName>style.visibility</p:attrName>
                                        </p:attrNameLst>
                                      </p:cBhvr>
                                      <p:to>
                                        <p:strVal val="visible"/>
                                      </p:to>
                                    </p:set>
                                    <p:animEffect transition="in" filter="wipe(left)">
                                      <p:cBhvr>
                                        <p:cTn id="18" dur="500"/>
                                        <p:tgtEl>
                                          <p:spTgt spid="360451">
                                            <p:txEl>
                                              <p:pRg st="6" end="6"/>
                                            </p:txEl>
                                          </p:spTgt>
                                        </p:tgtEl>
                                      </p:cBhvr>
                                    </p:animEffect>
                                  </p:childTnLst>
                                </p:cTn>
                              </p:par>
                              <p:par>
                                <p:cTn id="19" presetID="22" presetClass="entr" presetSubtype="8" fill="hold" nodeType="withEffect">
                                  <p:stCondLst>
                                    <p:cond delay="0"/>
                                  </p:stCondLst>
                                  <p:childTnLst>
                                    <p:set>
                                      <p:cBhvr>
                                        <p:cTn id="20" dur="1" fill="hold">
                                          <p:stCondLst>
                                            <p:cond delay="0"/>
                                          </p:stCondLst>
                                        </p:cTn>
                                        <p:tgtEl>
                                          <p:spTgt spid="360451">
                                            <p:txEl>
                                              <p:pRg st="7" end="7"/>
                                            </p:txEl>
                                          </p:spTgt>
                                        </p:tgtEl>
                                        <p:attrNameLst>
                                          <p:attrName>style.visibility</p:attrName>
                                        </p:attrNameLst>
                                      </p:cBhvr>
                                      <p:to>
                                        <p:strVal val="visible"/>
                                      </p:to>
                                    </p:set>
                                    <p:animEffect transition="in" filter="wipe(left)">
                                      <p:cBhvr>
                                        <p:cTn id="21" dur="500"/>
                                        <p:tgtEl>
                                          <p:spTgt spid="360451">
                                            <p:txEl>
                                              <p:pRg st="7" end="7"/>
                                            </p:txEl>
                                          </p:spTgt>
                                        </p:tgtEl>
                                      </p:cBhvr>
                                    </p:animEffect>
                                  </p:childTnLst>
                                </p:cTn>
                              </p:par>
                              <p:par>
                                <p:cTn id="22" presetID="22" presetClass="entr" presetSubtype="8" fill="hold" nodeType="withEffect">
                                  <p:stCondLst>
                                    <p:cond delay="0"/>
                                  </p:stCondLst>
                                  <p:childTnLst>
                                    <p:set>
                                      <p:cBhvr>
                                        <p:cTn id="23" dur="1" fill="hold">
                                          <p:stCondLst>
                                            <p:cond delay="0"/>
                                          </p:stCondLst>
                                        </p:cTn>
                                        <p:tgtEl>
                                          <p:spTgt spid="360451">
                                            <p:txEl>
                                              <p:pRg st="8" end="8"/>
                                            </p:txEl>
                                          </p:spTgt>
                                        </p:tgtEl>
                                        <p:attrNameLst>
                                          <p:attrName>style.visibility</p:attrName>
                                        </p:attrNameLst>
                                      </p:cBhvr>
                                      <p:to>
                                        <p:strVal val="visible"/>
                                      </p:to>
                                    </p:set>
                                    <p:animEffect transition="in" filter="wipe(left)">
                                      <p:cBhvr>
                                        <p:cTn id="24" dur="500"/>
                                        <p:tgtEl>
                                          <p:spTgt spid="360451">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noFill/>
          <a:ln/>
        </p:spPr>
        <p:txBody>
          <a:bodyPr lIns="90487" tIns="44450" rIns="90487" bIns="44450"/>
          <a:lstStyle/>
          <a:p>
            <a:r>
              <a:rPr lang="en-GB" dirty="0" smtClean="0"/>
              <a:t>Pipe and filter architecture</a:t>
            </a:r>
            <a:endParaRPr lang="en-GB" dirty="0"/>
          </a:p>
        </p:txBody>
      </p:sp>
      <p:sp>
        <p:nvSpPr>
          <p:cNvPr id="33795" name="Rectangle 3"/>
          <p:cNvSpPr>
            <a:spLocks noGrp="1" noChangeArrowheads="1"/>
          </p:cNvSpPr>
          <p:nvPr>
            <p:ph sz="quarter" idx="1"/>
          </p:nvPr>
        </p:nvSpPr>
        <p:spPr>
          <a:noFill/>
          <a:ln/>
        </p:spPr>
        <p:txBody>
          <a:bodyPr lIns="90487" tIns="44450" rIns="90487" bIns="44450"/>
          <a:lstStyle/>
          <a:p>
            <a:pPr>
              <a:lnSpc>
                <a:spcPct val="90000"/>
              </a:lnSpc>
            </a:pPr>
            <a:r>
              <a:rPr lang="en-GB" dirty="0" smtClean="0"/>
              <a:t>Functional </a:t>
            </a:r>
            <a:r>
              <a:rPr lang="en-GB" dirty="0"/>
              <a:t>transformations process their </a:t>
            </a:r>
            <a:r>
              <a:rPr lang="en-GB" dirty="0" smtClean="0"/>
              <a:t/>
            </a:r>
            <a:br>
              <a:rPr lang="en-GB" dirty="0" smtClean="0"/>
            </a:br>
            <a:r>
              <a:rPr lang="en-GB" dirty="0" smtClean="0"/>
              <a:t>inputs </a:t>
            </a:r>
            <a:r>
              <a:rPr lang="en-GB" dirty="0"/>
              <a:t>to produce outputs.</a:t>
            </a:r>
          </a:p>
          <a:p>
            <a:pPr>
              <a:lnSpc>
                <a:spcPct val="90000"/>
              </a:lnSpc>
            </a:pPr>
            <a:endParaRPr lang="en-GB" dirty="0" smtClean="0"/>
          </a:p>
          <a:p>
            <a:pPr>
              <a:lnSpc>
                <a:spcPct val="90000"/>
              </a:lnSpc>
            </a:pPr>
            <a:r>
              <a:rPr lang="en-GB" dirty="0" smtClean="0"/>
              <a:t>May </a:t>
            </a:r>
            <a:r>
              <a:rPr lang="en-GB" dirty="0"/>
              <a:t>be referred to as a pipe and filter model (as in UNIX shell).</a:t>
            </a:r>
          </a:p>
          <a:p>
            <a:pPr>
              <a:lnSpc>
                <a:spcPct val="90000"/>
              </a:lnSpc>
            </a:pPr>
            <a:endParaRPr lang="en-GB" dirty="0" smtClean="0"/>
          </a:p>
          <a:p>
            <a:pPr>
              <a:lnSpc>
                <a:spcPct val="90000"/>
              </a:lnSpc>
            </a:pPr>
            <a:r>
              <a:rPr lang="en-GB" dirty="0" smtClean="0"/>
              <a:t>Variants </a:t>
            </a:r>
            <a:r>
              <a:rPr lang="en-GB" dirty="0"/>
              <a:t>of this approach are very common. When transformations are sequential, this is a batch sequential model which is extensively used in data processing systems.</a:t>
            </a:r>
          </a:p>
          <a:p>
            <a:pPr>
              <a:lnSpc>
                <a:spcPct val="90000"/>
              </a:lnSpc>
            </a:pPr>
            <a:endParaRPr lang="en-GB" dirty="0" smtClean="0"/>
          </a:p>
          <a:p>
            <a:pPr>
              <a:lnSpc>
                <a:spcPct val="90000"/>
              </a:lnSpc>
            </a:pPr>
            <a:r>
              <a:rPr lang="en-GB" dirty="0" smtClean="0"/>
              <a:t>Not </a:t>
            </a:r>
            <a:r>
              <a:rPr lang="en-GB" dirty="0"/>
              <a:t>really suitable for interactive systems.</a:t>
            </a:r>
          </a:p>
        </p:txBody>
      </p:sp>
      <p:sp>
        <p:nvSpPr>
          <p:cNvPr id="4" name="Slide Number Placeholder 3"/>
          <p:cNvSpPr>
            <a:spLocks noGrp="1"/>
          </p:cNvSpPr>
          <p:nvPr>
            <p:ph type="sldNum" sz="quarter" idx="12"/>
          </p:nvPr>
        </p:nvSpPr>
        <p:spPr/>
        <p:txBody>
          <a:bodyPr/>
          <a:lstStyle/>
          <a:p>
            <a:fld id="{EC33B370-F672-B743-B3AF-248A63C17270}" type="slidenum">
              <a:rPr lang="en-US" smtClean="0"/>
              <a:pPr/>
              <a:t>21</a:t>
            </a:fld>
            <a:endParaRPr lang="en-US"/>
          </a:p>
        </p:txBody>
      </p:sp>
      <p:grpSp>
        <p:nvGrpSpPr>
          <p:cNvPr id="6" name="Group 5"/>
          <p:cNvGrpSpPr/>
          <p:nvPr/>
        </p:nvGrpSpPr>
        <p:grpSpPr>
          <a:xfrm>
            <a:off x="6477000" y="598008"/>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6.3.4</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3380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01"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3802"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33803"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33804"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33805"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33806"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3381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11" name="PB"/>
          <p:cNvSpPr/>
          <p:nvPr/>
        </p:nvSpPr>
        <p:spPr>
          <a:xfrm>
            <a:off x="12700" y="6718300"/>
            <a:ext cx="67564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81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21 of 24</a:t>
            </a:r>
            <a:endParaRPr lang="en-US" sz="1400" b="1">
              <a:solidFill>
                <a:srgbClr val="FFFFFF"/>
              </a:solidFill>
            </a:endParaRPr>
          </a:p>
        </p:txBody>
      </p:sp>
    </p:spTree>
    <p:extLst>
      <p:ext uri="{BB962C8B-B14F-4D97-AF65-F5344CB8AC3E}">
        <p14:creationId xmlns:p14="http://schemas.microsoft.com/office/powerpoint/2010/main" xmlns="" val="328980050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37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379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379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pipe and filter pattern</a:t>
            </a:r>
            <a:r>
              <a:rPr lang="en-GB" dirty="0" smtClean="0"/>
              <a:t> </a:t>
            </a:r>
            <a:endParaRPr lang="en-US"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3518285991"/>
              </p:ext>
            </p:extLst>
          </p:nvPr>
        </p:nvGraphicFramePr>
        <p:xfrm>
          <a:off x="308370" y="1219200"/>
          <a:ext cx="8530830" cy="5029199"/>
        </p:xfrm>
        <a:graphic>
          <a:graphicData uri="http://schemas.openxmlformats.org/drawingml/2006/table">
            <a:tbl>
              <a:tblPr firstRow="1" bandRow="1">
                <a:tableStyleId>{5C22544A-7EE6-4342-B048-85BDC9FD1C3A}</a:tableStyleId>
              </a:tblPr>
              <a:tblGrid>
                <a:gridCol w="1753052"/>
                <a:gridCol w="6777778"/>
              </a:tblGrid>
              <a:tr h="442861">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b="1" dirty="0">
                          <a:solidFill>
                            <a:srgbClr val="000000"/>
                          </a:solidFill>
                          <a:latin typeface="Helvetica"/>
                          <a:ea typeface="Times New Roman"/>
                          <a:cs typeface="Helvetica"/>
                        </a:rPr>
                        <a:t>Pipe and </a:t>
                      </a:r>
                      <a:r>
                        <a:rPr lang="en-GB" sz="1400" b="1" dirty="0" smtClean="0">
                          <a:solidFill>
                            <a:srgbClr val="000000"/>
                          </a:solidFill>
                          <a:latin typeface="Helvetica"/>
                          <a:ea typeface="Times New Roman"/>
                          <a:cs typeface="Helvetica"/>
                        </a:rPr>
                        <a:t>filter</a:t>
                      </a:r>
                      <a:endParaRPr lang="en-GB" sz="1400" b="1" dirty="0">
                        <a:solidFill>
                          <a:srgbClr val="000000"/>
                        </a:solidFill>
                        <a:latin typeface="Helvetica"/>
                        <a:ea typeface="Times New Roman"/>
                        <a:cs typeface="Helvetica"/>
                      </a:endParaRPr>
                    </a:p>
                  </a:txBody>
                  <a:tcPr marL="68580" marR="68580" marT="0" marB="0"/>
                </a:tc>
              </a:tr>
              <a:tr h="1019186">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The processing of the data in a system is organized so that each processing component (filter) is discrete and carries out one type of data transformation. The data flows (as in a pipe) from one component to another for processing. </a:t>
                      </a:r>
                    </a:p>
                  </a:txBody>
                  <a:tcPr marL="68580" marR="68580" marT="0" marB="0"/>
                </a:tc>
              </a:tr>
              <a:tr h="50959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Figure 6.13 is an example of a pipe and filter system used for processing invoices.</a:t>
                      </a:r>
                    </a:p>
                  </a:txBody>
                  <a:tcPr marL="68580" marR="68580" marT="0" marB="0"/>
                </a:tc>
              </a:tr>
              <a:tr h="764390">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a:solidFill>
                            <a:srgbClr val="000000"/>
                          </a:solidFill>
                          <a:latin typeface="Helvetica"/>
                          <a:ea typeface="Times New Roman"/>
                          <a:cs typeface="Helvetica"/>
                        </a:rPr>
                        <a:t>Commonly used in data processing applications (both batch- and transaction-based) where inputs are processed in separate stages to generate related outputs.</a:t>
                      </a:r>
                    </a:p>
                  </a:txBody>
                  <a:tcPr marL="68580" marR="68580" marT="0" marB="0"/>
                </a:tc>
              </a:tr>
              <a:tr h="1019186">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Easy to understand and supports transformation reuse. Workflow style matches the structure of many business processes. Evolution by adding transformations is straightforward. Can be implemented as either a sequential or concurrent system.</a:t>
                      </a:r>
                    </a:p>
                  </a:txBody>
                  <a:tcPr marL="68580" marR="68580" marT="0" marB="0"/>
                </a:tc>
              </a:tr>
              <a:tr h="1273983">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endParaRPr lang="en-GB" sz="140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The format for data transfer has to be agreed upon between communicating transformations. Each transformation must parse its input and </a:t>
                      </a:r>
                      <a:r>
                        <a:rPr lang="en-GB" sz="1400" dirty="0" err="1">
                          <a:solidFill>
                            <a:srgbClr val="000000"/>
                          </a:solidFill>
                          <a:latin typeface="Helvetica"/>
                          <a:ea typeface="Times New Roman"/>
                          <a:cs typeface="Helvetica"/>
                        </a:rPr>
                        <a:t>unparse</a:t>
                      </a:r>
                      <a:r>
                        <a:rPr lang="en-GB" sz="1400" dirty="0">
                          <a:solidFill>
                            <a:srgbClr val="000000"/>
                          </a:solidFill>
                          <a:latin typeface="Helvetica"/>
                          <a:ea typeface="Times New Roman"/>
                          <a:cs typeface="Helvetica"/>
                        </a:rPr>
                        <a:t> its output to the agreed form. This increases system overhead and may mean that it is impossible to reuse functional transformations that use incompatible data structures</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22</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0739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22 of 24</a:t>
            </a:r>
            <a:endParaRPr lang="en-US" sz="1400" b="1">
              <a:solidFill>
                <a:srgbClr val="FFFFFF"/>
              </a:solidFill>
            </a:endParaRPr>
          </a:p>
        </p:txBody>
      </p:sp>
    </p:spTree>
    <p:extLst>
      <p:ext uri="{BB962C8B-B14F-4D97-AF65-F5344CB8AC3E}">
        <p14:creationId xmlns:p14="http://schemas.microsoft.com/office/powerpoint/2010/main" xmlns="" val="13820960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An example of the pipe and filter architecture</a:t>
            </a:r>
            <a:r>
              <a:rPr lang="en-GB" sz="2800" dirty="0" smtClean="0"/>
              <a:t> </a:t>
            </a:r>
            <a:endParaRPr lang="en-US" sz="2800" dirty="0"/>
          </a:p>
        </p:txBody>
      </p:sp>
      <p:pic>
        <p:nvPicPr>
          <p:cNvPr id="4" name="Content Placeholder 3" descr="6.13 InvoiceProc.eps"/>
          <p:cNvPicPr>
            <a:picLocks noGrp="1" noChangeAspect="1"/>
          </p:cNvPicPr>
          <p:nvPr>
            <p:ph sz="quarter" idx="1"/>
          </p:nvPr>
        </p:nvPicPr>
        <p:blipFill>
          <a:blip r:embed="rId2" cstate="print">
            <a:duotone>
              <a:prstClr val="black"/>
              <a:schemeClr val="accent1">
                <a:tint val="45000"/>
                <a:satMod val="400000"/>
              </a:schemeClr>
            </a:duotone>
          </a:blip>
          <a:srcRect t="-46243" b="-46243"/>
          <a:stretch>
            <a:fillRect/>
          </a:stretch>
        </p:blipFill>
        <p:spPr>
          <a:xfrm>
            <a:off x="304800" y="899160"/>
            <a:ext cx="8763000" cy="5257800"/>
          </a:xfrm>
        </p:spPr>
      </p:pic>
      <p:sp>
        <p:nvSpPr>
          <p:cNvPr id="5" name="Slide Number Placeholder 4"/>
          <p:cNvSpPr>
            <a:spLocks noGrp="1"/>
          </p:cNvSpPr>
          <p:nvPr>
            <p:ph type="sldNum" sz="quarter" idx="12"/>
          </p:nvPr>
        </p:nvSpPr>
        <p:spPr/>
        <p:txBody>
          <a:bodyPr/>
          <a:lstStyle/>
          <a:p>
            <a:fld id="{EC33B370-F672-B743-B3AF-248A63C17270}" type="slidenum">
              <a:rPr lang="en-US" smtClean="0"/>
              <a:pPr/>
              <a:t>23</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680334"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Pipe and Filter Arch</a:t>
            </a:r>
            <a:endParaRPr lang="en-US" sz="1400" u="sng">
              <a:solidFill>
                <a:srgbClr val="17375E"/>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4041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23 of 24</a:t>
            </a:r>
            <a:endParaRPr lang="en-US" sz="1400" b="1">
              <a:solidFill>
                <a:srgbClr val="FFFFFF"/>
              </a:solidFill>
            </a:endParaRPr>
          </a:p>
        </p:txBody>
      </p:sp>
    </p:spTree>
    <p:extLst>
      <p:ext uri="{BB962C8B-B14F-4D97-AF65-F5344CB8AC3E}">
        <p14:creationId xmlns:p14="http://schemas.microsoft.com/office/powerpoint/2010/main" xmlns="" val="220798570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points</a:t>
            </a:r>
            <a:endParaRPr lang="en-US" dirty="0"/>
          </a:p>
        </p:txBody>
      </p:sp>
      <p:sp>
        <p:nvSpPr>
          <p:cNvPr id="3" name="Content Placeholder 2"/>
          <p:cNvSpPr>
            <a:spLocks noGrp="1"/>
          </p:cNvSpPr>
          <p:nvPr>
            <p:ph sz="quarter" idx="1"/>
          </p:nvPr>
        </p:nvSpPr>
        <p:spPr>
          <a:xfrm>
            <a:off x="457200" y="1546160"/>
            <a:ext cx="8229600" cy="4525963"/>
          </a:xfrm>
        </p:spPr>
        <p:txBody>
          <a:bodyPr/>
          <a:lstStyle/>
          <a:p>
            <a:r>
              <a:rPr lang="en-US" dirty="0" smtClean="0"/>
              <a:t>Architectures may be documented from several different perspectives or views such as a conceptual view, a logical view, a process view, and a development view.</a:t>
            </a:r>
            <a:endParaRPr lang="en-GB" dirty="0" smtClean="0"/>
          </a:p>
          <a:p>
            <a:endParaRPr lang="en-US" dirty="0" smtClean="0"/>
          </a:p>
          <a:p>
            <a:r>
              <a:rPr lang="en-US" dirty="0" smtClean="0"/>
              <a:t>Architectural patterns are a means of reusing knowledge about generic system architectures. They describe the architecture, explain when it may be used and describe its advantages and disadvantages.</a:t>
            </a:r>
            <a:endParaRPr lang="en-GB" dirty="0" smtClean="0"/>
          </a:p>
        </p:txBody>
      </p:sp>
      <p:sp>
        <p:nvSpPr>
          <p:cNvPr id="5" name="Slide Number Placeholder 4"/>
          <p:cNvSpPr>
            <a:spLocks noGrp="1"/>
          </p:cNvSpPr>
          <p:nvPr>
            <p:ph type="sldNum" sz="quarter" idx="12"/>
          </p:nvPr>
        </p:nvSpPr>
        <p:spPr/>
        <p:txBody>
          <a:bodyPr/>
          <a:lstStyle/>
          <a:p>
            <a:fld id="{EC33B370-F672-B743-B3AF-248A63C17270}" type="slidenum">
              <a:rPr lang="en-US" smtClean="0"/>
              <a:pPr/>
              <a:t>24</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07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77216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24 of 24</a:t>
            </a:r>
            <a:endParaRPr lang="en-US" sz="1400" b="1">
              <a:solidFill>
                <a:srgbClr val="FFFFFF"/>
              </a:solidFill>
            </a:endParaRPr>
          </a:p>
        </p:txBody>
      </p:sp>
    </p:spTree>
    <p:extLst>
      <p:ext uri="{BB962C8B-B14F-4D97-AF65-F5344CB8AC3E}">
        <p14:creationId xmlns:p14="http://schemas.microsoft.com/office/powerpoint/2010/main" xmlns="" val="2273873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t>4 + 1 view model</a:t>
            </a:r>
            <a:endParaRPr lang="en-US" sz="3600" dirty="0"/>
          </a:p>
        </p:txBody>
      </p:sp>
      <p:sp>
        <p:nvSpPr>
          <p:cNvPr id="3" name="Content Placeholder 2"/>
          <p:cNvSpPr>
            <a:spLocks noGrp="1"/>
          </p:cNvSpPr>
          <p:nvPr>
            <p:ph sz="quarter" idx="1"/>
          </p:nvPr>
        </p:nvSpPr>
        <p:spPr/>
        <p:txBody>
          <a:bodyPr/>
          <a:lstStyle/>
          <a:p>
            <a:r>
              <a:rPr lang="en-US" b="1" dirty="0" smtClean="0"/>
              <a:t>Logical view: </a:t>
            </a:r>
            <a:r>
              <a:rPr lang="en-US" dirty="0" smtClean="0"/>
              <a:t>shows the key abstractions in the system as objects or object classes. </a:t>
            </a:r>
            <a:endParaRPr lang="en-GB" dirty="0" smtClean="0"/>
          </a:p>
          <a:p>
            <a:r>
              <a:rPr lang="en-US" b="1" dirty="0" smtClean="0"/>
              <a:t>Process view:</a:t>
            </a:r>
            <a:r>
              <a:rPr lang="en-US" dirty="0" smtClean="0"/>
              <a:t> which shows how, at run-time, the system is composed of interacting processes. </a:t>
            </a:r>
            <a:endParaRPr lang="en-GB" dirty="0" smtClean="0"/>
          </a:p>
          <a:p>
            <a:r>
              <a:rPr lang="en-US" b="1" dirty="0" smtClean="0"/>
              <a:t>Development view:</a:t>
            </a:r>
            <a:r>
              <a:rPr lang="en-US" dirty="0" smtClean="0"/>
              <a:t> which shows how the software is decomposed for development.</a:t>
            </a:r>
            <a:endParaRPr lang="en-GB" dirty="0" smtClean="0"/>
          </a:p>
          <a:p>
            <a:r>
              <a:rPr lang="en-US" b="1" dirty="0" smtClean="0"/>
              <a:t>Physical view:</a:t>
            </a:r>
            <a:r>
              <a:rPr lang="en-US" dirty="0" smtClean="0"/>
              <a:t> which shows the system hardware and how software components are distributed across the processors in the system.</a:t>
            </a:r>
          </a:p>
          <a:p>
            <a:r>
              <a:rPr lang="en-US" dirty="0" smtClean="0"/>
              <a:t>Related using use cases or scenarios (+1) </a:t>
            </a:r>
            <a:endParaRPr lang="en-GB" dirty="0" smtClean="0"/>
          </a:p>
          <a:p>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3</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39"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9398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3 of 24</a:t>
            </a:r>
            <a:endParaRPr lang="en-US" sz="1400" b="1">
              <a:solidFill>
                <a:srgbClr val="FFFFFF"/>
              </a:solidFill>
            </a:endParaRPr>
          </a:p>
        </p:txBody>
      </p:sp>
    </p:spTree>
    <p:extLst>
      <p:ext uri="{BB962C8B-B14F-4D97-AF65-F5344CB8AC3E}">
        <p14:creationId xmlns:p14="http://schemas.microsoft.com/office/powerpoint/2010/main" xmlns="" val="2986949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Architectural patterns</a:t>
            </a:r>
            <a:endParaRPr lang="en-US" dirty="0"/>
          </a:p>
        </p:txBody>
      </p:sp>
      <p:sp>
        <p:nvSpPr>
          <p:cNvPr id="3" name="Content Placeholder 2"/>
          <p:cNvSpPr>
            <a:spLocks noGrp="1"/>
          </p:cNvSpPr>
          <p:nvPr>
            <p:ph sz="quarter" idx="1"/>
          </p:nvPr>
        </p:nvSpPr>
        <p:spPr/>
        <p:txBody>
          <a:bodyPr/>
          <a:lstStyle/>
          <a:p>
            <a:r>
              <a:rPr lang="en-US" dirty="0" smtClean="0"/>
              <a:t>Patterns are a means of representing, </a:t>
            </a:r>
            <a:br>
              <a:rPr lang="en-US" dirty="0" smtClean="0"/>
            </a:br>
            <a:r>
              <a:rPr lang="en-US" dirty="0" smtClean="0"/>
              <a:t>sharing and reusing knowledge.</a:t>
            </a:r>
          </a:p>
          <a:p>
            <a:r>
              <a:rPr lang="en-US" dirty="0" smtClean="0"/>
              <a:t>An architectural pattern is a stylized description of good design practice, which has been tried and tested in different environments.</a:t>
            </a:r>
          </a:p>
          <a:p>
            <a:r>
              <a:rPr lang="en-US" dirty="0" smtClean="0"/>
              <a:t>Patterns should include information about when they are and when the are not useful.</a:t>
            </a:r>
          </a:p>
          <a:p>
            <a:r>
              <a:rPr lang="en-US" dirty="0" smtClean="0"/>
              <a:t>Patterns may be represented using tabular and graphical descriptions.</a:t>
            </a:r>
          </a:p>
          <a:p>
            <a:pPr>
              <a:buNone/>
            </a:pPr>
            <a:endParaRPr lang="en-US"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4</a:t>
            </a:fld>
            <a:endParaRPr lang="en-US"/>
          </a:p>
        </p:txBody>
      </p:sp>
      <p:grpSp>
        <p:nvGrpSpPr>
          <p:cNvPr id="6" name="Group 5"/>
          <p:cNvGrpSpPr/>
          <p:nvPr/>
        </p:nvGrpSpPr>
        <p:grpSpPr>
          <a:xfrm>
            <a:off x="6307991" y="457200"/>
            <a:ext cx="2531209" cy="1620422"/>
            <a:chOff x="5203650" y="328004"/>
            <a:chExt cx="3497253" cy="2238858"/>
          </a:xfrm>
        </p:grpSpPr>
        <p:sp>
          <p:nvSpPr>
            <p:cNvPr id="7" name="Horizontal Scroll 6"/>
            <p:cNvSpPr/>
            <p:nvPr/>
          </p:nvSpPr>
          <p:spPr>
            <a:xfrm>
              <a:off x="6131800" y="638502"/>
              <a:ext cx="2569103"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sp>
        <p:nvSpPr>
          <p:cNvPr id="40"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42"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3"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4"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5"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6"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50"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PB"/>
          <p:cNvSpPr/>
          <p:nvPr/>
        </p:nvSpPr>
        <p:spPr>
          <a:xfrm>
            <a:off x="12700" y="6718300"/>
            <a:ext cx="1270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4 of 24</a:t>
            </a:r>
            <a:endParaRPr lang="en-US" sz="1400" b="1">
              <a:solidFill>
                <a:srgbClr val="FFFFFF"/>
              </a:solidFill>
            </a:endParaRPr>
          </a:p>
        </p:txBody>
      </p:sp>
    </p:spTree>
    <p:extLst>
      <p:ext uri="{BB962C8B-B14F-4D97-AF65-F5344CB8AC3E}">
        <p14:creationId xmlns:p14="http://schemas.microsoft.com/office/powerpoint/2010/main" xmlns="" val="4190730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Example</a:t>
            </a:r>
            <a:br>
              <a:rPr lang="en-US" sz="2800" dirty="0" smtClean="0"/>
            </a:br>
            <a:r>
              <a:rPr lang="en-US" sz="2800" dirty="0" smtClean="0"/>
              <a:t>The Model-View-Controller (MVC) pattern</a:t>
            </a:r>
            <a:r>
              <a:rPr lang="en-GB" sz="2800" dirty="0" smtClean="0"/>
              <a:t> </a:t>
            </a:r>
            <a:endParaRPr lang="en-US" sz="2800" dirty="0"/>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xmlns="" val="1246787377"/>
              </p:ext>
            </p:extLst>
          </p:nvPr>
        </p:nvGraphicFramePr>
        <p:xfrm>
          <a:off x="228600" y="1219200"/>
          <a:ext cx="8686800" cy="5105398"/>
        </p:xfrm>
        <a:graphic>
          <a:graphicData uri="http://schemas.openxmlformats.org/drawingml/2006/table">
            <a:tbl>
              <a:tblPr firstRow="1" bandRow="1">
                <a:tableStyleId>{5C22544A-7EE6-4342-B048-85BDC9FD1C3A}</a:tableStyleId>
              </a:tblPr>
              <a:tblGrid>
                <a:gridCol w="2113135"/>
                <a:gridCol w="6573665"/>
              </a:tblGrid>
              <a:tr h="520303">
                <a:tc>
                  <a:txBody>
                    <a:bodyPr/>
                    <a:lstStyle/>
                    <a:p>
                      <a:pPr algn="ctr">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Name</a:t>
                      </a:r>
                      <a:endParaRPr lang="en-GB" sz="1400" b="1" dirty="0">
                        <a:solidFill>
                          <a:srgbClr val="000000"/>
                        </a:solidFill>
                        <a:latin typeface="Helvetica"/>
                        <a:ea typeface="Times New Roman"/>
                        <a:cs typeface="Helvetica"/>
                      </a:endParaRPr>
                    </a:p>
                  </a:txBody>
                  <a:tcPr marL="68580" marR="68580" marT="0" marB="0"/>
                </a:tc>
                <a:tc>
                  <a:txBody>
                    <a:bodyPr/>
                    <a:lstStyle/>
                    <a:p>
                      <a:pPr algn="ctr">
                        <a:spcAft>
                          <a:spcPts val="0"/>
                        </a:spcAft>
                        <a:tabLst>
                          <a:tab pos="342900" algn="l"/>
                          <a:tab pos="685800" algn="l"/>
                          <a:tab pos="1028700" algn="l"/>
                        </a:tabLst>
                      </a:pPr>
                      <a:r>
                        <a:rPr lang="en-GB" sz="1400" b="1" dirty="0">
                          <a:solidFill>
                            <a:srgbClr val="000000"/>
                          </a:solidFill>
                          <a:latin typeface="Helvetica"/>
                          <a:ea typeface="Times New Roman"/>
                          <a:cs typeface="Helvetica"/>
                        </a:rPr>
                        <a:t>MVC (Model-View-Controller</a:t>
                      </a:r>
                      <a:r>
                        <a:rPr lang="en-GB" sz="1400" b="1" dirty="0" smtClean="0">
                          <a:solidFill>
                            <a:srgbClr val="000000"/>
                          </a:solidFill>
                          <a:latin typeface="Helvetica"/>
                          <a:ea typeface="Times New Roman"/>
                          <a:cs typeface="Helvetica"/>
                        </a:rPr>
                        <a:t>)</a:t>
                      </a:r>
                      <a:endParaRPr lang="en-GB" sz="1400" b="1" dirty="0">
                        <a:solidFill>
                          <a:srgbClr val="000000"/>
                        </a:solidFill>
                        <a:latin typeface="Helvetica"/>
                        <a:ea typeface="Times New Roman"/>
                        <a:cs typeface="Helvetica"/>
                      </a:endParaRPr>
                    </a:p>
                  </a:txBody>
                  <a:tcPr marL="68580" marR="68580" marT="0" marB="0"/>
                </a:tc>
              </a:tr>
              <a:tr h="1881829">
                <a:tc>
                  <a:txBody>
                    <a:bodyPr/>
                    <a:lstStyle/>
                    <a:p>
                      <a:pPr algn="just">
                        <a:spcAft>
                          <a:spcPts val="0"/>
                        </a:spcAft>
                        <a:tabLst>
                          <a:tab pos="342900" algn="l"/>
                          <a:tab pos="685800" algn="l"/>
                          <a:tab pos="1028700" algn="l"/>
                        </a:tabLst>
                      </a:pPr>
                      <a:r>
                        <a:rPr lang="en-GB" sz="1400" b="1" dirty="0" smtClean="0">
                          <a:solidFill>
                            <a:srgbClr val="000000"/>
                          </a:solidFill>
                          <a:latin typeface="Helvetica"/>
                          <a:ea typeface="Times New Roman"/>
                          <a:cs typeface="Helvetica"/>
                        </a:rPr>
                        <a:t>Description</a:t>
                      </a:r>
                      <a:endParaRPr lang="en-GB" sz="1400" b="1" dirty="0">
                        <a:solidFill>
                          <a:srgbClr val="000000"/>
                        </a:solidFill>
                        <a:latin typeface="Helvetica"/>
                        <a:ea typeface="Times New Roman"/>
                        <a:cs typeface="Helvetica"/>
                      </a:endParaRP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Separates presentation and interaction from the system data. The system is structured into three logical components that interact with each other. The Model component manages the system data and associated operations on that data. The View component defines and manages how the data is presented to the user. The Controller component manages user interaction (e.g., key presses, mouse clicks, etc.) and passes these interactions to the View and the Model. See Figure 6.3.</a:t>
                      </a:r>
                    </a:p>
                  </a:txBody>
                  <a:tcPr marL="68580" marR="68580" marT="0" marB="0"/>
                </a:tc>
              </a:tr>
              <a:tr h="545134">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Example</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Figure 6.4 shows the architecture of a web-based application system organized using the MVC pattern.</a:t>
                      </a:r>
                    </a:p>
                  </a:txBody>
                  <a:tcPr marL="68580" marR="68580" marT="0" marB="0"/>
                </a:tc>
              </a:tr>
              <a:tr h="806499">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When used</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Used when there are multiple ways to view and interact with data. Also used when the future requirements for interaction and presentation of data are unknown. </a:t>
                      </a:r>
                    </a:p>
                  </a:txBody>
                  <a:tcPr marL="68580" marR="68580" marT="0" marB="0"/>
                </a:tc>
              </a:tr>
              <a:tr h="806499">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Allows the data to change independently of its representation and vice versa. Supports presentation of the same data in different ways with changes made in one representation shown in all of them. </a:t>
                      </a:r>
                    </a:p>
                  </a:txBody>
                  <a:tcPr marL="68580" marR="68580" marT="0" marB="0"/>
                </a:tc>
              </a:tr>
              <a:tr h="545134">
                <a:tc>
                  <a:txBody>
                    <a:bodyPr/>
                    <a:lstStyle/>
                    <a:p>
                      <a:pPr algn="just">
                        <a:spcAft>
                          <a:spcPts val="0"/>
                        </a:spcAft>
                        <a:tabLst>
                          <a:tab pos="342900" algn="l"/>
                          <a:tab pos="685800" algn="l"/>
                          <a:tab pos="1028700" algn="l"/>
                        </a:tabLst>
                      </a:pPr>
                      <a:r>
                        <a:rPr lang="en-GB" sz="1400" b="1">
                          <a:solidFill>
                            <a:srgbClr val="000000"/>
                          </a:solidFill>
                          <a:latin typeface="Helvetica"/>
                          <a:ea typeface="Times New Roman"/>
                          <a:cs typeface="Helvetica"/>
                        </a:rPr>
                        <a:t>Disadvantages</a:t>
                      </a:r>
                    </a:p>
                  </a:txBody>
                  <a:tcPr marL="68580" marR="68580" marT="0" marB="0"/>
                </a:tc>
                <a:tc>
                  <a:txBody>
                    <a:bodyPr/>
                    <a:lstStyle/>
                    <a:p>
                      <a:pPr algn="just">
                        <a:spcAft>
                          <a:spcPts val="0"/>
                        </a:spcAft>
                        <a:tabLst>
                          <a:tab pos="342900" algn="l"/>
                          <a:tab pos="685800" algn="l"/>
                          <a:tab pos="1028700" algn="l"/>
                        </a:tabLst>
                      </a:pPr>
                      <a:r>
                        <a:rPr lang="en-GB" sz="1400" dirty="0">
                          <a:solidFill>
                            <a:srgbClr val="000000"/>
                          </a:solidFill>
                          <a:latin typeface="Helvetica"/>
                          <a:ea typeface="Times New Roman"/>
                          <a:cs typeface="Helvetica"/>
                        </a:rPr>
                        <a:t>Can involve additional code and code complexity when the data model and interactions are simple</a:t>
                      </a:r>
                      <a:r>
                        <a:rPr lang="en-GB" sz="1400" dirty="0" smtClean="0">
                          <a:solidFill>
                            <a:srgbClr val="000000"/>
                          </a:solidFill>
                          <a:latin typeface="Helvetica"/>
                          <a:ea typeface="Times New Roman"/>
                          <a:cs typeface="Helvetica"/>
                        </a:rPr>
                        <a:t>.</a:t>
                      </a:r>
                      <a:endParaRPr lang="en-GB" sz="1400" dirty="0">
                        <a:solidFill>
                          <a:srgbClr val="000000"/>
                        </a:solidFill>
                        <a:latin typeface="Helvetica"/>
                        <a:ea typeface="Times New Roman"/>
                        <a:cs typeface="Helvetica"/>
                      </a:endParaRPr>
                    </a:p>
                  </a:txBody>
                  <a:tcPr marL="68580" marR="68580" marT="0" marB="0"/>
                </a:tc>
              </a:tr>
            </a:tbl>
          </a:graphicData>
        </a:graphic>
      </p:graphicFrame>
      <p:sp>
        <p:nvSpPr>
          <p:cNvPr id="5" name="Slide Number Placeholder 4"/>
          <p:cNvSpPr>
            <a:spLocks noGrp="1"/>
          </p:cNvSpPr>
          <p:nvPr>
            <p:ph type="sldNum" sz="quarter" idx="12"/>
          </p:nvPr>
        </p:nvSpPr>
        <p:spPr/>
        <p:txBody>
          <a:bodyPr/>
          <a:lstStyle/>
          <a:p>
            <a:fld id="{EC33B370-F672-B743-B3AF-248A63C17270}" type="slidenum">
              <a:rPr lang="en-US" smtClean="0"/>
              <a:pPr/>
              <a:t>5</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39"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40"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15875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5 of 24</a:t>
            </a:r>
            <a:endParaRPr lang="en-US" sz="1400" b="1">
              <a:solidFill>
                <a:srgbClr val="FFFFFF"/>
              </a:solidFill>
            </a:endParaRPr>
          </a:p>
        </p:txBody>
      </p:sp>
    </p:spTree>
    <p:extLst>
      <p:ext uri="{BB962C8B-B14F-4D97-AF65-F5344CB8AC3E}">
        <p14:creationId xmlns:p14="http://schemas.microsoft.com/office/powerpoint/2010/main" xmlns="" val="346099108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The organization of the Model-View-Controller</a:t>
            </a:r>
            <a:r>
              <a:rPr lang="en-GB" sz="2800" dirty="0" smtClean="0"/>
              <a:t> </a:t>
            </a:r>
            <a:endParaRPr lang="en-US" sz="2800"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6</a:t>
            </a:fld>
            <a:endParaRPr lang="en-US"/>
          </a:p>
        </p:txBody>
      </p:sp>
      <p:pic>
        <p:nvPicPr>
          <p:cNvPr id="16386" name="Picture 2" descr="6"/>
          <p:cNvPicPr>
            <a:picLocks noChangeAspect="1" noChangeArrowheads="1"/>
          </p:cNvPicPr>
          <p:nvPr/>
        </p:nvPicPr>
        <p:blipFill>
          <a:blip r:embed="rId2" cstate="print">
            <a:duotone>
              <a:prstClr val="black"/>
              <a:schemeClr val="accent1">
                <a:tint val="45000"/>
                <a:satMod val="400000"/>
              </a:schemeClr>
            </a:duotone>
          </a:blip>
          <a:srcRect t="-10443" b="-8620"/>
          <a:stretch>
            <a:fillRect/>
          </a:stretch>
        </p:blipFill>
        <p:spPr bwMode="auto">
          <a:xfrm>
            <a:off x="795867" y="685800"/>
            <a:ext cx="8001000" cy="6240569"/>
          </a:xfrm>
          <a:prstGeom prst="rect">
            <a:avLst/>
          </a:prstGeom>
          <a:noFill/>
          <a:ln w="9525">
            <a:noFill/>
            <a:miter lim="800000"/>
            <a:headEnd/>
            <a:tailEnd/>
          </a:ln>
        </p:spPr>
      </p:pic>
      <p:sp>
        <p:nvSpPr>
          <p:cNvPr id="16389"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390"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16391"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6392"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6393"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6394"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6395"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6399"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0" name="PB"/>
          <p:cNvSpPr/>
          <p:nvPr/>
        </p:nvSpPr>
        <p:spPr>
          <a:xfrm>
            <a:off x="12700" y="6718300"/>
            <a:ext cx="19050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401"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6 of 24</a:t>
            </a:r>
            <a:endParaRPr lang="en-US" sz="1400" b="1">
              <a:solidFill>
                <a:srgbClr val="FFFFFF"/>
              </a:solidFill>
            </a:endParaRPr>
          </a:p>
        </p:txBody>
      </p:sp>
    </p:spTree>
    <p:extLst>
      <p:ext uri="{BB962C8B-B14F-4D97-AF65-F5344CB8AC3E}">
        <p14:creationId xmlns:p14="http://schemas.microsoft.com/office/powerpoint/2010/main" xmlns="" val="8802789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t>Web application architecture using the MVC</a:t>
            </a:r>
            <a:endParaRPr lang="en-US" sz="2800" dirty="0"/>
          </a:p>
        </p:txBody>
      </p:sp>
      <p:sp>
        <p:nvSpPr>
          <p:cNvPr id="4" name="Slide Number Placeholder 3"/>
          <p:cNvSpPr>
            <a:spLocks noGrp="1"/>
          </p:cNvSpPr>
          <p:nvPr>
            <p:ph type="sldNum" sz="quarter" idx="12"/>
          </p:nvPr>
        </p:nvSpPr>
        <p:spPr/>
        <p:txBody>
          <a:bodyPr/>
          <a:lstStyle/>
          <a:p>
            <a:fld id="{EC33B370-F672-B743-B3AF-248A63C17270}" type="slidenum">
              <a:rPr lang="en-US" smtClean="0"/>
              <a:pPr/>
              <a:t>7</a:t>
            </a:fld>
            <a:endParaRPr lang="en-US"/>
          </a:p>
        </p:txBody>
      </p:sp>
      <p:pic>
        <p:nvPicPr>
          <p:cNvPr id="17410" name="Picture 2" descr="6"/>
          <p:cNvPicPr>
            <a:picLocks noChangeAspect="1" noChangeArrowheads="1"/>
          </p:cNvPicPr>
          <p:nvPr/>
        </p:nvPicPr>
        <p:blipFill>
          <a:blip r:embed="rId2" cstate="print">
            <a:duotone>
              <a:prstClr val="black"/>
              <a:schemeClr val="accent1">
                <a:tint val="45000"/>
                <a:satMod val="400000"/>
              </a:schemeClr>
            </a:duotone>
          </a:blip>
          <a:srcRect b="-8466"/>
          <a:stretch>
            <a:fillRect/>
          </a:stretch>
        </p:blipFill>
        <p:spPr bwMode="auto">
          <a:xfrm>
            <a:off x="1975436" y="1143000"/>
            <a:ext cx="6221174" cy="5715000"/>
          </a:xfrm>
          <a:prstGeom prst="rect">
            <a:avLst/>
          </a:prstGeom>
          <a:noFill/>
          <a:ln w="9525">
            <a:noFill/>
            <a:miter lim="800000"/>
            <a:headEnd/>
            <a:tailEnd/>
          </a:ln>
        </p:spPr>
      </p:pic>
      <p:sp>
        <p:nvSpPr>
          <p:cNvPr id="17413"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4" name="section2"/>
          <p:cNvSpPr/>
          <p:nvPr/>
        </p:nvSpPr>
        <p:spPr>
          <a:xfrm>
            <a:off x="0" y="0"/>
            <a:ext cx="1656557"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Views</a:t>
            </a:r>
            <a:endParaRPr lang="en-US" sz="1400" u="sng">
              <a:solidFill>
                <a:srgbClr val="17375E"/>
              </a:solidFill>
            </a:endParaRPr>
          </a:p>
        </p:txBody>
      </p:sp>
      <p:sp>
        <p:nvSpPr>
          <p:cNvPr id="17415" name="section3"/>
          <p:cNvSpPr/>
          <p:nvPr/>
        </p:nvSpPr>
        <p:spPr>
          <a:xfrm>
            <a:off x="16510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7416" name="section4"/>
          <p:cNvSpPr/>
          <p:nvPr/>
        </p:nvSpPr>
        <p:spPr>
          <a:xfrm>
            <a:off x="327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17417" name="section5"/>
          <p:cNvSpPr/>
          <p:nvPr/>
        </p:nvSpPr>
        <p:spPr>
          <a:xfrm>
            <a:off x="45465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7418" name="section6"/>
          <p:cNvSpPr/>
          <p:nvPr/>
        </p:nvSpPr>
        <p:spPr>
          <a:xfrm>
            <a:off x="58166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7419" name="section7"/>
          <p:cNvSpPr/>
          <p:nvPr/>
        </p:nvSpPr>
        <p:spPr>
          <a:xfrm>
            <a:off x="72263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7423"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4" name="PB"/>
          <p:cNvSpPr/>
          <p:nvPr/>
        </p:nvSpPr>
        <p:spPr>
          <a:xfrm>
            <a:off x="12700" y="6718300"/>
            <a:ext cx="22352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25"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7 of 24</a:t>
            </a:r>
            <a:endParaRPr lang="en-US" sz="1400" b="1">
              <a:solidFill>
                <a:srgbClr val="FFFFFF"/>
              </a:solidFill>
            </a:endParaRPr>
          </a:p>
        </p:txBody>
      </p:sp>
    </p:spTree>
    <p:extLst>
      <p:ext uri="{BB962C8B-B14F-4D97-AF65-F5344CB8AC3E}">
        <p14:creationId xmlns:p14="http://schemas.microsoft.com/office/powerpoint/2010/main" xmlns="" val="13943163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Architectural patterns</a:t>
            </a:r>
          </a:p>
        </p:txBody>
      </p:sp>
      <p:sp>
        <p:nvSpPr>
          <p:cNvPr id="3" name="Content Placeholder 2"/>
          <p:cNvSpPr>
            <a:spLocks noGrp="1"/>
          </p:cNvSpPr>
          <p:nvPr>
            <p:ph sz="quarter" idx="1"/>
          </p:nvPr>
        </p:nvSpPr>
        <p:spPr/>
        <p:txBody>
          <a:bodyPr/>
          <a:lstStyle/>
          <a:p>
            <a:r>
              <a:rPr lang="en-US" sz="3200" dirty="0" smtClean="0"/>
              <a:t>Layered architecture</a:t>
            </a:r>
          </a:p>
          <a:p>
            <a:r>
              <a:rPr lang="en-US" sz="3200" dirty="0" smtClean="0"/>
              <a:t>Repository architecture</a:t>
            </a:r>
          </a:p>
          <a:p>
            <a:r>
              <a:rPr lang="en-US" sz="3200" dirty="0" smtClean="0"/>
              <a:t>Client-server architecture</a:t>
            </a:r>
          </a:p>
          <a:p>
            <a:r>
              <a:rPr lang="en-US" sz="3200" dirty="0" smtClean="0"/>
              <a:t>Pipe and filter</a:t>
            </a:r>
          </a:p>
          <a:p>
            <a:r>
              <a:rPr lang="en-US" sz="3200" dirty="0" smtClean="0"/>
              <a:t>More …</a:t>
            </a:r>
            <a:endParaRPr lang="en-US" sz="3200" dirty="0"/>
          </a:p>
        </p:txBody>
      </p:sp>
      <p:sp>
        <p:nvSpPr>
          <p:cNvPr id="4" name="Slide Number Placeholder 3"/>
          <p:cNvSpPr>
            <a:spLocks noGrp="1"/>
          </p:cNvSpPr>
          <p:nvPr>
            <p:ph type="sldNum" sz="quarter" idx="12"/>
          </p:nvPr>
        </p:nvSpPr>
        <p:spPr/>
        <p:txBody>
          <a:bodyPr/>
          <a:lstStyle/>
          <a:p>
            <a:fld id="{E6EFA536-BF07-417E-9D69-F23A20C07272}" type="slidenum">
              <a:rPr lang="en-US" smtClean="0"/>
              <a:pPr/>
              <a:t>8</a:t>
            </a:fld>
            <a:endParaRPr lang="en-US"/>
          </a:p>
        </p:txBody>
      </p:sp>
      <p:sp>
        <p:nvSpPr>
          <p:cNvPr id="37"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39" name="section3"/>
          <p:cNvSpPr/>
          <p:nvPr/>
        </p:nvSpPr>
        <p:spPr>
          <a:xfrm>
            <a:off x="1447800" y="0"/>
            <a:ext cx="1862152"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400" u="sng" smtClean="0">
                <a:solidFill>
                  <a:srgbClr val="17375E"/>
                </a:solidFill>
              </a:rPr>
              <a:t>Architectural Patterns</a:t>
            </a:r>
            <a:endParaRPr lang="en-US" sz="1400" u="sng">
              <a:solidFill>
                <a:srgbClr val="17375E"/>
              </a:solidFill>
            </a:endParaRPr>
          </a:p>
        </p:txBody>
      </p:sp>
      <p:sp>
        <p:nvSpPr>
          <p:cNvPr id="40" name="section4"/>
          <p:cNvSpPr/>
          <p:nvPr/>
        </p:nvSpPr>
        <p:spPr>
          <a:xfrm>
            <a:off x="33146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Layered Arch</a:t>
            </a:r>
            <a:endParaRPr lang="en-US" sz="1200">
              <a:solidFill>
                <a:srgbClr val="FFFFFF"/>
              </a:solidFill>
            </a:endParaRPr>
          </a:p>
        </p:txBody>
      </p:sp>
      <p:sp>
        <p:nvSpPr>
          <p:cNvPr id="41" name="section5"/>
          <p:cNvSpPr/>
          <p:nvPr/>
        </p:nvSpPr>
        <p:spPr>
          <a:xfrm>
            <a:off x="45846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42" name="section6"/>
          <p:cNvSpPr/>
          <p:nvPr/>
        </p:nvSpPr>
        <p:spPr>
          <a:xfrm>
            <a:off x="58547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43" name="section7"/>
          <p:cNvSpPr/>
          <p:nvPr/>
        </p:nvSpPr>
        <p:spPr>
          <a:xfrm>
            <a:off x="72644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47"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PB"/>
          <p:cNvSpPr/>
          <p:nvPr/>
        </p:nvSpPr>
        <p:spPr>
          <a:xfrm>
            <a:off x="12700" y="6718300"/>
            <a:ext cx="25527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8 of 24</a:t>
            </a:r>
            <a:endParaRPr lang="en-US" sz="1400" b="1">
              <a:solidFill>
                <a:srgbClr val="FFFFFF"/>
              </a:solidFill>
            </a:endParaRPr>
          </a:p>
        </p:txBody>
      </p:sp>
    </p:spTree>
    <p:extLst>
      <p:ext uri="{BB962C8B-B14F-4D97-AF65-F5344CB8AC3E}">
        <p14:creationId xmlns:p14="http://schemas.microsoft.com/office/powerpoint/2010/main" xmlns="" val="3386056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noFill/>
          <a:ln/>
        </p:spPr>
        <p:txBody>
          <a:bodyPr lIns="90487" tIns="44450" rIns="90487" bIns="44450"/>
          <a:lstStyle/>
          <a:p>
            <a:r>
              <a:rPr lang="en-GB" dirty="0" smtClean="0"/>
              <a:t>Layered architecture</a:t>
            </a:r>
            <a:endParaRPr lang="en-GB" dirty="0"/>
          </a:p>
        </p:txBody>
      </p:sp>
      <p:sp>
        <p:nvSpPr>
          <p:cNvPr id="19459" name="Rectangle 3"/>
          <p:cNvSpPr>
            <a:spLocks noGrp="1" noChangeArrowheads="1"/>
          </p:cNvSpPr>
          <p:nvPr>
            <p:ph sz="quarter" idx="1"/>
          </p:nvPr>
        </p:nvSpPr>
        <p:spPr>
          <a:xfrm>
            <a:off x="457200" y="1219200"/>
            <a:ext cx="4462188" cy="4937760"/>
          </a:xfrm>
          <a:noFill/>
          <a:ln/>
        </p:spPr>
        <p:txBody>
          <a:bodyPr lIns="90487" tIns="44450" rIns="90487" bIns="44450"/>
          <a:lstStyle/>
          <a:p>
            <a:r>
              <a:rPr lang="en-GB" sz="2400" dirty="0" smtClean="0"/>
              <a:t>Used </a:t>
            </a:r>
            <a:r>
              <a:rPr lang="en-GB" sz="2400" dirty="0"/>
              <a:t>to model the interfacing of sub-systems.</a:t>
            </a:r>
          </a:p>
          <a:p>
            <a:r>
              <a:rPr lang="en-GB" sz="2400" dirty="0" smtClean="0"/>
              <a:t>Organises </a:t>
            </a:r>
            <a:r>
              <a:rPr lang="en-GB" sz="2400" dirty="0"/>
              <a:t>the system into a set of layers (or abstract machines) each of which provide a set of services.</a:t>
            </a:r>
          </a:p>
          <a:p>
            <a:r>
              <a:rPr lang="en-GB" sz="2400" dirty="0" smtClean="0"/>
              <a:t>Supports </a:t>
            </a:r>
            <a:r>
              <a:rPr lang="en-GB" sz="2400" dirty="0"/>
              <a:t>the incremental development of sub-systems in different layers. When a layer interface changes, only the adjacent layer is affected.</a:t>
            </a:r>
          </a:p>
          <a:p>
            <a:r>
              <a:rPr lang="en-GB" sz="2400" dirty="0" smtClean="0"/>
              <a:t>However</a:t>
            </a:r>
            <a:r>
              <a:rPr lang="en-GB" sz="2400" dirty="0"/>
              <a:t>, often artificial to structure systems in this way.</a:t>
            </a:r>
          </a:p>
        </p:txBody>
      </p:sp>
      <p:sp>
        <p:nvSpPr>
          <p:cNvPr id="4" name="Slide Number Placeholder 3"/>
          <p:cNvSpPr>
            <a:spLocks noGrp="1"/>
          </p:cNvSpPr>
          <p:nvPr>
            <p:ph type="sldNum" sz="quarter" idx="12"/>
          </p:nvPr>
        </p:nvSpPr>
        <p:spPr/>
        <p:txBody>
          <a:bodyPr/>
          <a:lstStyle/>
          <a:p>
            <a:fld id="{EC33B370-F672-B743-B3AF-248A63C17270}" type="slidenum">
              <a:rPr lang="en-US" smtClean="0"/>
              <a:pPr/>
              <a:t>9</a:t>
            </a:fld>
            <a:endParaRPr lang="en-US"/>
          </a:p>
        </p:txBody>
      </p:sp>
      <p:grpSp>
        <p:nvGrpSpPr>
          <p:cNvPr id="6" name="Group 5"/>
          <p:cNvGrpSpPr/>
          <p:nvPr/>
        </p:nvGrpSpPr>
        <p:grpSpPr>
          <a:xfrm>
            <a:off x="6477000" y="457200"/>
            <a:ext cx="2439855" cy="1306992"/>
            <a:chOff x="5203650" y="328004"/>
            <a:chExt cx="4179442" cy="2238858"/>
          </a:xfrm>
        </p:grpSpPr>
        <p:sp>
          <p:nvSpPr>
            <p:cNvPr id="7" name="Horizontal Scroll 6"/>
            <p:cNvSpPr/>
            <p:nvPr/>
          </p:nvSpPr>
          <p:spPr>
            <a:xfrm>
              <a:off x="6131800" y="638503"/>
              <a:ext cx="3251292" cy="1371601"/>
            </a:xfrm>
            <a:prstGeom prst="horizontalScroll">
              <a:avLst/>
            </a:prstGeom>
            <a:effectLst>
              <a:outerShdw blurRad="203200" dist="1143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4400" dirty="0" smtClean="0"/>
                <a:t>6.3.1</a:t>
              </a:r>
              <a:endParaRPr lang="en-US" sz="4400" dirty="0"/>
            </a:p>
          </p:txBody>
        </p:sp>
        <p:pic>
          <p:nvPicPr>
            <p:cNvPr id="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1191463">
              <a:off x="5203650" y="328004"/>
              <a:ext cx="1822430" cy="223885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pic>
        <p:nvPicPr>
          <p:cNvPr id="9" name="Content Placeholder 3" descr="6.6 LayeredArch.eps"/>
          <p:cNvPicPr>
            <a:picLocks noChangeAspect="1"/>
          </p:cNvPicPr>
          <p:nvPr/>
        </p:nvPicPr>
        <p:blipFill rotWithShape="1">
          <a:blip r:embed="rId3" cstate="print">
            <a:duotone>
              <a:prstClr val="black"/>
              <a:schemeClr val="accent1">
                <a:tint val="45000"/>
                <a:satMod val="400000"/>
              </a:schemeClr>
            </a:duotone>
          </a:blip>
          <a:srcRect l="-617" r="78"/>
          <a:stretch/>
        </p:blipFill>
        <p:spPr bwMode="auto">
          <a:xfrm>
            <a:off x="4919388" y="2057400"/>
            <a:ext cx="3997467" cy="28899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2" name="TextBox 1"/>
          <p:cNvSpPr txBox="1"/>
          <p:nvPr/>
        </p:nvSpPr>
        <p:spPr>
          <a:xfrm>
            <a:off x="5637345" y="4947356"/>
            <a:ext cx="2743200" cy="369332"/>
          </a:xfrm>
          <a:prstGeom prst="rect">
            <a:avLst/>
          </a:prstGeom>
          <a:noFill/>
        </p:spPr>
        <p:txBody>
          <a:bodyPr wrap="square" rtlCol="0">
            <a:spAutoFit/>
          </a:bodyPr>
          <a:lstStyle/>
          <a:p>
            <a:pPr algn="ctr"/>
            <a:r>
              <a:rPr lang="en-US" sz="1800" dirty="0" smtClean="0"/>
              <a:t>Architecture</a:t>
            </a:r>
            <a:endParaRPr lang="en-US" sz="1800" dirty="0"/>
          </a:p>
        </p:txBody>
      </p:sp>
      <p:sp>
        <p:nvSpPr>
          <p:cNvPr id="19466" name="sectionsBGFrame"/>
          <p:cNvSpPr/>
          <p:nvPr/>
        </p:nvSpPr>
        <p:spPr>
          <a:xfrm>
            <a:off x="0" y="0"/>
            <a:ext cx="9144000" cy="292100"/>
          </a:xfrm>
          <a:prstGeom prst="rect">
            <a:avLst/>
          </a:prstGeom>
          <a:solidFill>
            <a:srgbClr val="17375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67" name="section2"/>
          <p:cNvSpPr/>
          <p:nvPr/>
        </p:nvSpPr>
        <p:spPr>
          <a:xfrm>
            <a:off x="0" y="0"/>
            <a:ext cx="1445167"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Views</a:t>
            </a:r>
            <a:endParaRPr lang="en-US" sz="1200">
              <a:solidFill>
                <a:srgbClr val="FFFFFF"/>
              </a:solidFill>
            </a:endParaRPr>
          </a:p>
        </p:txBody>
      </p:sp>
      <p:sp>
        <p:nvSpPr>
          <p:cNvPr id="19468" name="section3"/>
          <p:cNvSpPr/>
          <p:nvPr/>
        </p:nvSpPr>
        <p:spPr>
          <a:xfrm>
            <a:off x="1447800" y="0"/>
            <a:ext cx="162472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Architectural Patterns</a:t>
            </a:r>
            <a:endParaRPr lang="en-US" sz="1200">
              <a:solidFill>
                <a:srgbClr val="FFFFFF"/>
              </a:solidFill>
            </a:endParaRPr>
          </a:p>
        </p:txBody>
      </p:sp>
      <p:sp>
        <p:nvSpPr>
          <p:cNvPr id="19469" name="section4"/>
          <p:cNvSpPr/>
          <p:nvPr/>
        </p:nvSpPr>
        <p:spPr>
          <a:xfrm>
            <a:off x="3073400" y="0"/>
            <a:ext cx="1270000" cy="340519"/>
          </a:xfrm>
          <a:prstGeom prst="round2SameRect">
            <a:avLst>
              <a:gd name="adj1" fmla="val 35000"/>
              <a:gd name="adj2" fmla="val 0"/>
            </a:avLst>
          </a:prstGeom>
          <a:solidFill>
            <a:srgbClr val="FFFFFF"/>
          </a:solidFill>
          <a:ln w="19050" cap="flat" cmpd="sng" algn="ctr">
            <a:noFill/>
            <a:prstDash val="solid"/>
          </a:ln>
          <a:effectLst/>
          <a:extLst>
            <a:ext uri="{91240B29-F687-4F45-9708-019B960494DF}">
              <a14:hiddenLine xmlns:a14="http://schemas.microsoft.com/office/drawing/2010/main" xmlns="" w="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400" u="sng" smtClean="0">
                <a:solidFill>
                  <a:srgbClr val="17375E"/>
                </a:solidFill>
              </a:rPr>
              <a:t>Layered Arch</a:t>
            </a:r>
            <a:endParaRPr lang="en-US" sz="1400" u="sng">
              <a:solidFill>
                <a:srgbClr val="17375E"/>
              </a:solidFill>
            </a:endParaRPr>
          </a:p>
        </p:txBody>
      </p:sp>
      <p:sp>
        <p:nvSpPr>
          <p:cNvPr id="19470" name="section5"/>
          <p:cNvSpPr/>
          <p:nvPr/>
        </p:nvSpPr>
        <p:spPr>
          <a:xfrm>
            <a:off x="4343399" y="0"/>
            <a:ext cx="1270000"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fontAlgn="t"/>
            <a:r>
              <a:rPr lang="en-US" sz="1200" smtClean="0">
                <a:solidFill>
                  <a:srgbClr val="FFFFFF"/>
                </a:solidFill>
              </a:rPr>
              <a:t>Repository Arch</a:t>
            </a:r>
            <a:endParaRPr lang="en-US" sz="1200">
              <a:solidFill>
                <a:srgbClr val="FFFFFF"/>
              </a:solidFill>
            </a:endParaRPr>
          </a:p>
        </p:txBody>
      </p:sp>
      <p:sp>
        <p:nvSpPr>
          <p:cNvPr id="19471" name="section6"/>
          <p:cNvSpPr/>
          <p:nvPr/>
        </p:nvSpPr>
        <p:spPr>
          <a:xfrm>
            <a:off x="5613400" y="0"/>
            <a:ext cx="1405473"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Client-Server Arch</a:t>
            </a:r>
            <a:endParaRPr lang="en-US" sz="1200">
              <a:solidFill>
                <a:srgbClr val="FFFFFF"/>
              </a:solidFill>
            </a:endParaRPr>
          </a:p>
        </p:txBody>
      </p:sp>
      <p:sp>
        <p:nvSpPr>
          <p:cNvPr id="19472" name="section7"/>
          <p:cNvSpPr/>
          <p:nvPr/>
        </p:nvSpPr>
        <p:spPr>
          <a:xfrm>
            <a:off x="7023100" y="0"/>
            <a:ext cx="1467212" cy="306467"/>
          </a:xfrm>
          <a:prstGeom prst="round2SameRect">
            <a:avLst>
              <a:gd name="adj1" fmla="val 35000"/>
              <a:gd name="adj2" fmla="val 0"/>
            </a:avLst>
          </a:prstGeom>
          <a:ln w="0">
            <a:solidFill>
              <a:srgbClr val="DCDCDC"/>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spAutoFit/>
          </a:bodyPr>
          <a:lstStyle/>
          <a:p>
            <a:pPr algn="ctr" fontAlgn="t"/>
            <a:r>
              <a:rPr lang="en-US" sz="1200" smtClean="0">
                <a:solidFill>
                  <a:srgbClr val="FFFFFF"/>
                </a:solidFill>
              </a:rPr>
              <a:t>Pipe and Filter Arch</a:t>
            </a:r>
            <a:endParaRPr lang="en-US" sz="1200">
              <a:solidFill>
                <a:srgbClr val="FFFFFF"/>
              </a:solidFill>
            </a:endParaRPr>
          </a:p>
        </p:txBody>
      </p:sp>
      <p:sp>
        <p:nvSpPr>
          <p:cNvPr id="19476" name="PBBorder"/>
          <p:cNvSpPr/>
          <p:nvPr/>
        </p:nvSpPr>
        <p:spPr>
          <a:xfrm>
            <a:off x="0" y="6705600"/>
            <a:ext cx="7747000" cy="152400"/>
          </a:xfrm>
          <a:prstGeom prst="rect">
            <a:avLst/>
          </a:prstGeom>
          <a:solidFill>
            <a:srgbClr val="FFFFFF"/>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77" name="PB"/>
          <p:cNvSpPr/>
          <p:nvPr/>
        </p:nvSpPr>
        <p:spPr>
          <a:xfrm>
            <a:off x="12700" y="6718300"/>
            <a:ext cx="2882900" cy="127000"/>
          </a:xfrm>
          <a:prstGeom prst="rect">
            <a:avLst/>
          </a:prstGeom>
          <a:gradFill flip="none" rotWithShape="1">
            <a:gsLst>
              <a:gs pos="0">
                <a:srgbClr val="17375E"/>
              </a:gs>
              <a:gs pos="100000">
                <a:srgbClr val="17375E">
                  <a:tint val="0"/>
                </a:srgbClr>
              </a:gs>
              <a:gs pos="0">
                <a:srgbClr val="FFFFFF"/>
              </a:gs>
              <a:gs pos="65000">
                <a:srgbClr val="17375E"/>
              </a:gs>
              <a:gs pos="75000">
                <a:srgbClr val="DCDCDC"/>
              </a:gs>
              <a:gs pos="95000">
                <a:srgbClr val="FFFFFF"/>
              </a:gs>
            </a:gsLst>
            <a:lin ang="5400000" scaled="1"/>
            <a:tileRect/>
          </a:gradFill>
          <a:ln w="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478" name="PageNumberBackground"/>
          <p:cNvSpPr/>
          <p:nvPr/>
        </p:nvSpPr>
        <p:spPr>
          <a:xfrm flipH="1">
            <a:off x="7747000" y="6578600"/>
            <a:ext cx="1397000" cy="279400"/>
          </a:xfrm>
          <a:prstGeom prst="snip1Rect">
            <a:avLst>
              <a:gd name="adj" fmla="val 300000"/>
            </a:avLst>
          </a:prstGeom>
          <a:solidFill>
            <a:srgbClr val="17375E"/>
          </a:solidFill>
          <a:ln w="25400">
            <a:solidFill>
              <a:srgbClr val="17375E"/>
            </a:solidFill>
          </a:ln>
          <a:scene3d>
            <a:camera prst="orthographicFront"/>
            <a:lightRig rig="threePt" dir="l"/>
          </a:scene3d>
          <a:sp3d extrusionH="635000">
            <a:extrusionClr>
              <a:srgbClr val="17375E"/>
            </a:extrusion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fontAlgn="t"/>
            <a:r>
              <a:rPr lang="en-US" sz="1400" b="1" smtClean="0">
                <a:solidFill>
                  <a:srgbClr val="FFFFFF"/>
                </a:solidFill>
              </a:rPr>
              <a:t>Page 9 of 24</a:t>
            </a:r>
            <a:endParaRPr lang="en-US" sz="1400" b="1">
              <a:solidFill>
                <a:srgbClr val="FFFFFF"/>
              </a:solidFill>
            </a:endParaRPr>
          </a:p>
        </p:txBody>
      </p:sp>
    </p:spTree>
    <p:extLst>
      <p:ext uri="{BB962C8B-B14F-4D97-AF65-F5344CB8AC3E}">
        <p14:creationId xmlns:p14="http://schemas.microsoft.com/office/powerpoint/2010/main" xmlns="" val="363520919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45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459">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9459">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45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9" grpId="0" build="p"/>
    </p:bldLst>
  </p:timing>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swe205 2011-10-31">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ppt/theme/themeOverride2.xml><?xml version="1.0" encoding="utf-8"?>
<a:themeOverride xmlns:a="http://schemas.openxmlformats.org/drawingml/2006/main">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themeOverride>
</file>

<file path=docProps/app.xml><?xml version="1.0" encoding="utf-8"?>
<Properties xmlns="http://schemas.openxmlformats.org/officeDocument/2006/extended-properties" xmlns:vt="http://schemas.openxmlformats.org/officeDocument/2006/docPropsVTypes">
  <Template>swe205 2011-10-31</Template>
  <TotalTime>1024</TotalTime>
  <Words>1963</Words>
  <Application>Microsoft Office PowerPoint</Application>
  <PresentationFormat>عرض على الشاشة (3:4)‏</PresentationFormat>
  <Paragraphs>356</Paragraphs>
  <Slides>24</Slides>
  <Notes>2</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swe205 2011-10-31</vt:lpstr>
      <vt:lpstr>Lecture – 18 Architectural Design   </vt:lpstr>
      <vt:lpstr>Architectural views</vt:lpstr>
      <vt:lpstr>4 + 1 view model</vt:lpstr>
      <vt:lpstr>Architectural patterns</vt:lpstr>
      <vt:lpstr>Example The Model-View-Controller (MVC) pattern </vt:lpstr>
      <vt:lpstr>The organization of the Model-View-Controller </vt:lpstr>
      <vt:lpstr>Web application architecture using the MVC</vt:lpstr>
      <vt:lpstr>Architectural patterns</vt:lpstr>
      <vt:lpstr>Layered architecture</vt:lpstr>
      <vt:lpstr>The Layered architecture pattern </vt:lpstr>
      <vt:lpstr>The architecture of the LIBSYS system </vt:lpstr>
      <vt:lpstr>Example: OSI Model (Networks)</vt:lpstr>
      <vt:lpstr>Repository architecture</vt:lpstr>
      <vt:lpstr>The Repository pattern </vt:lpstr>
      <vt:lpstr>A repository architecture for an IDE </vt:lpstr>
      <vt:lpstr>Repository architecture</vt:lpstr>
      <vt:lpstr>Client-server architecture</vt:lpstr>
      <vt:lpstr>The Client–server pattern </vt:lpstr>
      <vt:lpstr>A client–server architecture for a film library </vt:lpstr>
      <vt:lpstr>Client-server characteristics</vt:lpstr>
      <vt:lpstr>Pipe and filter architecture</vt:lpstr>
      <vt:lpstr>The pipe and filter pattern </vt:lpstr>
      <vt:lpstr>An example of the pipe and filter architecture </vt:lpstr>
      <vt:lpstr>Key points</vt:lpstr>
    </vt:vector>
  </TitlesOfParts>
  <Company>khalidm</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khalidm</dc:creator>
  <cp:lastModifiedBy>Asus_M</cp:lastModifiedBy>
  <cp:revision>378</cp:revision>
  <cp:lastPrinted>2011-05-07T06:00:38Z</cp:lastPrinted>
  <dcterms:created xsi:type="dcterms:W3CDTF">2008-10-05T15:17:56Z</dcterms:created>
  <dcterms:modified xsi:type="dcterms:W3CDTF">2012-12-21T14:02:58Z</dcterms:modified>
</cp:coreProperties>
</file>